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3" r:id="rId4"/>
    <p:sldId id="260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ÓNICA FRANCO RENDÓN" initials="VFR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CC00"/>
    <a:srgbClr val="003C6A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5657"/>
  </p:normalViewPr>
  <p:slideViewPr>
    <p:cSldViewPr snapToGrid="0" snapToObjects="1">
      <p:cViewPr varScale="1">
        <p:scale>
          <a:sx n="70" d="100"/>
          <a:sy n="70" d="100"/>
        </p:scale>
        <p:origin x="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3294888" y="6499934"/>
            <a:ext cx="560222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" y="0"/>
            <a:ext cx="5270311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ítulo - fot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91" cy="685799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1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6" name="Rectángulo 15"/>
          <p:cNvSpPr/>
          <p:nvPr userDrawn="1"/>
        </p:nvSpPr>
        <p:spPr>
          <a:xfrm>
            <a:off x="5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550863" y="1971736"/>
            <a:ext cx="3581220" cy="1908175"/>
          </a:xfrm>
          <a:ln>
            <a:noFill/>
          </a:ln>
        </p:spPr>
        <p:txBody>
          <a:bodyPr wrap="square" lIns="0" tIns="0" rIns="0" bIns="360000" anchor="b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8" name="Subtítulo 2"/>
          <p:cNvSpPr>
            <a:spLocks noGrp="1"/>
          </p:cNvSpPr>
          <p:nvPr>
            <p:ph type="subTitle" idx="1"/>
          </p:nvPr>
        </p:nvSpPr>
        <p:spPr>
          <a:xfrm>
            <a:off x="550863" y="3864396"/>
            <a:ext cx="3581220" cy="1908175"/>
          </a:xfrm>
        </p:spPr>
        <p:txBody>
          <a:bodyPr lIns="0" tIns="360000" rIns="0" b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550863" y="3879906"/>
            <a:ext cx="35812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 userDrawn="1"/>
        </p:nvSpPr>
        <p:spPr>
          <a:xfrm>
            <a:off x="550866" y="6499934"/>
            <a:ext cx="358122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0" y="0"/>
            <a:ext cx="2760964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4184" y="246274"/>
            <a:ext cx="7950547" cy="114807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54183" y="1520825"/>
            <a:ext cx="11083636" cy="4787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22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50865" y="1520829"/>
            <a:ext cx="11090275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550865" y="4373566"/>
            <a:ext cx="11090275" cy="1935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Marcador de número de diapositiva 6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09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54184" y="246274"/>
            <a:ext cx="7950547" cy="114807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550866" y="1520825"/>
            <a:ext cx="5468937" cy="4537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520825"/>
            <a:ext cx="5468939" cy="45370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14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54183" y="4"/>
            <a:ext cx="11086956" cy="1304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554185" y="1520825"/>
            <a:ext cx="54433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2"/>
          </p:nvPr>
        </p:nvSpPr>
        <p:spPr>
          <a:xfrm>
            <a:off x="554185" y="2505075"/>
            <a:ext cx="5443393" cy="38036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520825"/>
            <a:ext cx="5468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468939" cy="38036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4" name="Marcador de número de diapositiva 9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88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50864" y="4"/>
            <a:ext cx="3932237" cy="15208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838009" y="1520825"/>
            <a:ext cx="6803131" cy="4787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9" name="Marcador de texto 3"/>
          <p:cNvSpPr>
            <a:spLocks noGrp="1"/>
          </p:cNvSpPr>
          <p:nvPr>
            <p:ph type="body" sz="half" idx="2"/>
          </p:nvPr>
        </p:nvSpPr>
        <p:spPr>
          <a:xfrm>
            <a:off x="550864" y="1520825"/>
            <a:ext cx="3932237" cy="478790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Marcador de número de diapositiva 7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4936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54184" y="246274"/>
            <a:ext cx="7950547" cy="114807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26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4"/>
          <p:cNvSpPr>
            <a:spLocks noGrp="1"/>
          </p:cNvSpPr>
          <p:nvPr>
            <p:ph type="sldNum" sz="quarter" idx="10"/>
          </p:nvPr>
        </p:nvSpPr>
        <p:spPr>
          <a:xfrm>
            <a:off x="10493983" y="6425098"/>
            <a:ext cx="1147156" cy="365125"/>
          </a:xfrm>
        </p:spPr>
        <p:txBody>
          <a:bodyPr/>
          <a:lstStyle/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579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94888" y="6499934"/>
            <a:ext cx="560222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" y="0"/>
            <a:ext cx="5270311" cy="2790000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8787386" y="5661523"/>
            <a:ext cx="28537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2200" dirty="0" err="1">
                <a:solidFill>
                  <a:schemeClr val="accent3"/>
                </a:solidFill>
                <a:latin typeface="+mj-lt"/>
              </a:rPr>
              <a:t>www.intercolombia.com</a:t>
            </a:r>
            <a:endParaRPr lang="es-ES_tradnl" sz="22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94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1422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786578" y="84557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sz="180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8787386" y="5661523"/>
            <a:ext cx="285375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2200" dirty="0" err="1">
                <a:solidFill>
                  <a:schemeClr val="accent3"/>
                </a:solidFill>
                <a:latin typeface="+mj-lt"/>
              </a:rPr>
              <a:t>www.intercolombia.com</a:t>
            </a:r>
            <a:endParaRPr lang="es-ES_tradnl" sz="2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1815507" y="5553802"/>
            <a:ext cx="17415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o-RO" sz="12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INTERCOLOMBIA S.A. E.S.P.</a:t>
            </a:r>
          </a:p>
          <a:p>
            <a:r>
              <a:rPr lang="ro-RO" sz="1200" b="0" kern="1200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NIT: 900.667.590-1</a:t>
            </a:r>
            <a:endParaRPr lang="es-ES_tradnl" sz="1200" b="0" dirty="0">
              <a:solidFill>
                <a:schemeClr val="tx2"/>
              </a:solidFill>
            </a:endParaRPr>
          </a:p>
        </p:txBody>
      </p:sp>
      <p:sp>
        <p:nvSpPr>
          <p:cNvPr id="13" name="CuadroTexto 12"/>
          <p:cNvSpPr txBox="1"/>
          <p:nvPr userDrawn="1"/>
        </p:nvSpPr>
        <p:spPr>
          <a:xfrm>
            <a:off x="6018277" y="5553801"/>
            <a:ext cx="25100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1200" dirty="0">
                <a:solidFill>
                  <a:schemeClr val="tx2"/>
                </a:solidFill>
              </a:rPr>
              <a:t>Línea única de </a:t>
            </a:r>
            <a:r>
              <a:rPr lang="pt-BR" sz="1200" dirty="0" err="1">
                <a:solidFill>
                  <a:schemeClr val="tx2"/>
                </a:solidFill>
              </a:rPr>
              <a:t>atención</a:t>
            </a:r>
            <a:r>
              <a:rPr lang="pt-BR" sz="1200" dirty="0">
                <a:solidFill>
                  <a:schemeClr val="tx2"/>
                </a:solidFill>
              </a:rPr>
              <a:t>: 018000 942001</a:t>
            </a:r>
          </a:p>
          <a:p>
            <a:r>
              <a:rPr lang="pt-BR" sz="1200" dirty="0">
                <a:solidFill>
                  <a:schemeClr val="tx2"/>
                </a:solidFill>
              </a:rPr>
              <a:t>Línea ética: </a:t>
            </a:r>
            <a:r>
              <a:rPr lang="pt-BR" sz="1200" dirty="0" err="1">
                <a:solidFill>
                  <a:schemeClr val="tx2"/>
                </a:solidFill>
              </a:rPr>
              <a:t>opción</a:t>
            </a:r>
            <a:r>
              <a:rPr lang="pt-BR" sz="1200" dirty="0">
                <a:solidFill>
                  <a:schemeClr val="tx2"/>
                </a:solidFill>
              </a:rPr>
              <a:t> 3</a:t>
            </a:r>
          </a:p>
          <a:p>
            <a:r>
              <a:rPr lang="pt-BR" sz="1200" dirty="0" err="1">
                <a:solidFill>
                  <a:schemeClr val="tx2"/>
                </a:solidFill>
              </a:rPr>
              <a:t>lineaetica@intercolombia.com</a:t>
            </a:r>
            <a:endParaRPr lang="es-ES_tradnl" sz="1200" dirty="0">
              <a:solidFill>
                <a:schemeClr val="tx2"/>
              </a:solidFill>
            </a:endParaRPr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5888735" y="5568776"/>
            <a:ext cx="0" cy="52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 userDrawn="1"/>
        </p:nvCxnSpPr>
        <p:spPr>
          <a:xfrm>
            <a:off x="8657843" y="5568776"/>
            <a:ext cx="0" cy="52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 userDrawn="1"/>
        </p:nvSpPr>
        <p:spPr>
          <a:xfrm>
            <a:off x="3404616" y="6499934"/>
            <a:ext cx="5382768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3686556" y="5568776"/>
            <a:ext cx="0" cy="52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 userDrawn="1"/>
        </p:nvSpPr>
        <p:spPr>
          <a:xfrm>
            <a:off x="3816097" y="5553801"/>
            <a:ext cx="19430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 err="1">
                <a:solidFill>
                  <a:schemeClr val="tx2"/>
                </a:solidFill>
              </a:rPr>
              <a:t>Calle</a:t>
            </a:r>
            <a:r>
              <a:rPr lang="de-DE" sz="1200" dirty="0">
                <a:solidFill>
                  <a:schemeClr val="tx2"/>
                </a:solidFill>
              </a:rPr>
              <a:t> 12 </a:t>
            </a:r>
            <a:r>
              <a:rPr lang="de-DE" sz="1200" dirty="0" err="1">
                <a:solidFill>
                  <a:schemeClr val="tx2"/>
                </a:solidFill>
              </a:rPr>
              <a:t>Sur</a:t>
            </a:r>
            <a:r>
              <a:rPr lang="de-DE" sz="1200" dirty="0">
                <a:solidFill>
                  <a:schemeClr val="tx2"/>
                </a:solidFill>
              </a:rPr>
              <a:t>   18 – 168 </a:t>
            </a:r>
            <a:r>
              <a:rPr lang="de-DE" sz="1200" dirty="0" err="1">
                <a:solidFill>
                  <a:schemeClr val="tx2"/>
                </a:solidFill>
              </a:rPr>
              <a:t>Bloque</a:t>
            </a:r>
            <a:r>
              <a:rPr lang="de-DE" sz="1200" dirty="0">
                <a:solidFill>
                  <a:schemeClr val="tx2"/>
                </a:solidFill>
              </a:rPr>
              <a:t> 1</a:t>
            </a:r>
          </a:p>
          <a:p>
            <a:r>
              <a:rPr lang="de-DE" sz="1200" dirty="0" err="1">
                <a:solidFill>
                  <a:schemeClr val="tx2"/>
                </a:solidFill>
              </a:rPr>
              <a:t>Pisos</a:t>
            </a:r>
            <a:r>
              <a:rPr lang="de-DE" sz="1200" dirty="0">
                <a:solidFill>
                  <a:schemeClr val="tx2"/>
                </a:solidFill>
              </a:rPr>
              <a:t> 2 </a:t>
            </a:r>
            <a:r>
              <a:rPr lang="de-DE" sz="1200" dirty="0" err="1">
                <a:solidFill>
                  <a:schemeClr val="tx2"/>
                </a:solidFill>
              </a:rPr>
              <a:t>y</a:t>
            </a:r>
            <a:r>
              <a:rPr lang="de-DE" sz="1200" dirty="0">
                <a:solidFill>
                  <a:schemeClr val="tx2"/>
                </a:solidFill>
              </a:rPr>
              <a:t> 3  Medellín, </a:t>
            </a:r>
            <a:r>
              <a:rPr lang="de-DE" sz="1200" dirty="0" err="1">
                <a:solidFill>
                  <a:schemeClr val="tx2"/>
                </a:solidFill>
              </a:rPr>
              <a:t>Colombia</a:t>
            </a:r>
            <a:endParaRPr lang="de-DE" sz="1200" dirty="0">
              <a:solidFill>
                <a:schemeClr val="tx2"/>
              </a:solidFill>
            </a:endParaRPr>
          </a:p>
          <a:p>
            <a:r>
              <a:rPr lang="de-DE" sz="1200" dirty="0">
                <a:solidFill>
                  <a:schemeClr val="tx2"/>
                </a:solidFill>
              </a:rPr>
              <a:t>Tel: + 57 4 3252400 </a:t>
            </a:r>
            <a:endParaRPr lang="es-ES_tradnl" sz="1200" dirty="0">
              <a:solidFill>
                <a:schemeClr val="tx2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" y="0"/>
            <a:ext cx="5270311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3377184" y="6499934"/>
            <a:ext cx="543763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874521" y="3200044"/>
            <a:ext cx="9766619" cy="1125071"/>
          </a:xfrm>
        </p:spPr>
        <p:txBody>
          <a:bodyPr wrap="none" lIns="0" anchor="b">
            <a:noAutofit/>
          </a:bodyPr>
          <a:lstStyle>
            <a:lvl1pPr algn="l"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74521" y="4346062"/>
            <a:ext cx="9766619" cy="1642183"/>
          </a:xfrm>
        </p:spPr>
        <p:txBody>
          <a:bodyPr wrap="none" lIns="0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" y="0"/>
            <a:ext cx="5270311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ítulo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50865" y="1520825"/>
            <a:ext cx="5545137" cy="3816350"/>
          </a:xfrm>
          <a:prstGeom prst="rect">
            <a:avLst/>
          </a:prstGeom>
          <a:ln>
            <a:noFill/>
          </a:ln>
        </p:spPr>
        <p:txBody>
          <a:bodyPr wrap="square" tIns="46800" rIns="360000" anchor="ctr">
            <a:noAutofit/>
          </a:bodyPr>
          <a:lstStyle>
            <a:lvl1pPr algn="r"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6096001" y="1520825"/>
            <a:ext cx="5545139" cy="3816350"/>
          </a:xfrm>
          <a:prstGeom prst="rect">
            <a:avLst/>
          </a:prstGeom>
        </p:spPr>
        <p:txBody>
          <a:bodyPr lIns="360000" anchor="ctr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096000" y="2709000"/>
            <a:ext cx="0" cy="1440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7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dor título - C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866" y="1520825"/>
            <a:ext cx="5545137" cy="3816350"/>
          </a:xfrm>
          <a:prstGeom prst="rect">
            <a:avLst/>
          </a:prstGeom>
          <a:ln>
            <a:noFill/>
          </a:ln>
        </p:spPr>
        <p:txBody>
          <a:bodyPr wrap="square" tIns="46800" rIns="360000" anchor="ctr">
            <a:noAutofit/>
          </a:bodyPr>
          <a:lstStyle>
            <a:lvl1pPr algn="r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1" y="1520825"/>
            <a:ext cx="5545139" cy="3816350"/>
          </a:xfrm>
          <a:prstGeom prst="rect">
            <a:avLst/>
          </a:prstGeom>
        </p:spPr>
        <p:txBody>
          <a:bodyPr lIns="360000" anchor="ctr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6096000" y="2709000"/>
            <a:ext cx="0" cy="1440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 userDrawn="1"/>
        </p:nvSpPr>
        <p:spPr>
          <a:xfrm>
            <a:off x="3139440" y="6499934"/>
            <a:ext cx="591312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bg2"/>
                </a:solidFill>
              </a:rPr>
              <a:t>© TODOS LOS DERECHOS RESERVADOS POR INTERCOLOMBIA S.A. E.S.P.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2" y="-411"/>
            <a:ext cx="2754161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dor título -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866" y="1520825"/>
            <a:ext cx="5545137" cy="3816350"/>
          </a:xfrm>
          <a:prstGeom prst="rect">
            <a:avLst/>
          </a:prstGeom>
          <a:ln>
            <a:noFill/>
          </a:ln>
        </p:spPr>
        <p:txBody>
          <a:bodyPr wrap="square" tIns="46800" rIns="360000" anchor="ctr">
            <a:noAutofit/>
          </a:bodyPr>
          <a:lstStyle>
            <a:lvl1pPr algn="r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1" y="1520825"/>
            <a:ext cx="5545139" cy="3816350"/>
          </a:xfrm>
          <a:prstGeom prst="rect">
            <a:avLst/>
          </a:prstGeom>
        </p:spPr>
        <p:txBody>
          <a:bodyPr lIns="360000" anchor="ctr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6096000" y="2709000"/>
            <a:ext cx="0" cy="1440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 userDrawn="1"/>
        </p:nvSpPr>
        <p:spPr>
          <a:xfrm>
            <a:off x="3240024" y="6499934"/>
            <a:ext cx="5711952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2" y="-411"/>
            <a:ext cx="2754161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dor título - f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4"/>
            <a:ext cx="12191991" cy="6857995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1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0" name="Rectángulo 9"/>
          <p:cNvSpPr/>
          <p:nvPr userDrawn="1"/>
        </p:nvSpPr>
        <p:spPr>
          <a:xfrm>
            <a:off x="5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0863" y="1971736"/>
            <a:ext cx="3581220" cy="1908175"/>
          </a:xfrm>
          <a:ln>
            <a:noFill/>
          </a:ln>
        </p:spPr>
        <p:txBody>
          <a:bodyPr wrap="square" lIns="0" tIns="0" rIns="0" bIns="360000" anchor="b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0863" y="3864396"/>
            <a:ext cx="3581220" cy="1908175"/>
          </a:xfrm>
        </p:spPr>
        <p:txBody>
          <a:bodyPr lIns="0" tIns="360000" rIns="0" b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550863" y="3879906"/>
            <a:ext cx="35812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 userDrawn="1"/>
        </p:nvSpPr>
        <p:spPr>
          <a:xfrm>
            <a:off x="550866" y="6499934"/>
            <a:ext cx="358122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0" y="0"/>
            <a:ext cx="2760964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ítulo - f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2" cy="6857996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7636929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Rectángulo 8"/>
          <p:cNvSpPr/>
          <p:nvPr userDrawn="1"/>
        </p:nvSpPr>
        <p:spPr>
          <a:xfrm>
            <a:off x="7569201" y="4"/>
            <a:ext cx="4622800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8059919" y="1971736"/>
            <a:ext cx="3581220" cy="1908175"/>
          </a:xfrm>
          <a:ln>
            <a:noFill/>
          </a:ln>
        </p:spPr>
        <p:txBody>
          <a:bodyPr wrap="square" lIns="0" tIns="0" rIns="0" bIns="360000" anchor="b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059919" y="3864396"/>
            <a:ext cx="3581220" cy="1908175"/>
          </a:xfrm>
        </p:spPr>
        <p:txBody>
          <a:bodyPr lIns="0" tIns="360000" rIns="0" b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8059919" y="3879906"/>
            <a:ext cx="35812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 userDrawn="1"/>
        </p:nvSpPr>
        <p:spPr>
          <a:xfrm>
            <a:off x="8059919" y="6499934"/>
            <a:ext cx="358122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0" y="-411"/>
            <a:ext cx="2754164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ítulo - fot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2" cy="685799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Rectángulo 8"/>
          <p:cNvSpPr/>
          <p:nvPr userDrawn="1"/>
        </p:nvSpPr>
        <p:spPr>
          <a:xfrm>
            <a:off x="5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50863" y="1971736"/>
            <a:ext cx="3581220" cy="1908175"/>
          </a:xfrm>
          <a:ln>
            <a:noFill/>
          </a:ln>
        </p:spPr>
        <p:txBody>
          <a:bodyPr wrap="square" lIns="0" tIns="0" rIns="0" bIns="360000" anchor="b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50863" y="3864396"/>
            <a:ext cx="3581220" cy="1908175"/>
          </a:xfrm>
        </p:spPr>
        <p:txBody>
          <a:bodyPr lIns="0" tIns="360000" rIns="0" b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550863" y="3879906"/>
            <a:ext cx="35812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 userDrawn="1"/>
        </p:nvSpPr>
        <p:spPr>
          <a:xfrm>
            <a:off x="550866" y="6499934"/>
            <a:ext cx="3581220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0" y="0"/>
            <a:ext cx="2760964" cy="1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ítulo - fot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2191992" cy="6857995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7636929" y="4"/>
            <a:ext cx="4555067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9" name="Rectángulo 8"/>
          <p:cNvSpPr/>
          <p:nvPr userDrawn="1"/>
        </p:nvSpPr>
        <p:spPr>
          <a:xfrm>
            <a:off x="7569201" y="4"/>
            <a:ext cx="4622800" cy="6917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8059919" y="1971736"/>
            <a:ext cx="3581220" cy="1908175"/>
          </a:xfrm>
          <a:ln>
            <a:noFill/>
          </a:ln>
        </p:spPr>
        <p:txBody>
          <a:bodyPr wrap="square" lIns="0" tIns="0" rIns="0" bIns="360000" anchor="b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059919" y="3864396"/>
            <a:ext cx="3581220" cy="1908175"/>
          </a:xfrm>
        </p:spPr>
        <p:txBody>
          <a:bodyPr lIns="0" tIns="360000" rIns="0" bIns="0"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cxnSp>
        <p:nvCxnSpPr>
          <p:cNvPr id="17" name="Conector recto 16"/>
          <p:cNvCxnSpPr/>
          <p:nvPr userDrawn="1"/>
        </p:nvCxnSpPr>
        <p:spPr>
          <a:xfrm>
            <a:off x="8059919" y="3879906"/>
            <a:ext cx="358122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 userDrawn="1"/>
        </p:nvSpPr>
        <p:spPr>
          <a:xfrm>
            <a:off x="8059919" y="6499934"/>
            <a:ext cx="358122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0" y="-411"/>
            <a:ext cx="2754164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554184" y="246274"/>
            <a:ext cx="7950547" cy="11480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554183" y="1520825"/>
            <a:ext cx="11083636" cy="4787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493983" y="6425098"/>
            <a:ext cx="11471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CD0AB7F-C450-4E44-9012-0106CB6B2FE9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3395472" y="6499934"/>
            <a:ext cx="5401056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s-ES_tradnl" sz="800" dirty="0">
                <a:solidFill>
                  <a:schemeClr val="accent1"/>
                </a:solidFill>
              </a:rPr>
              <a:t>© TODOS LOS DERECHOS RESERVADOS POR INTERCOLOMBIA S.A. E.S.P.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10" y="-411"/>
            <a:ext cx="2754164" cy="14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78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67" r:id="rId16"/>
    <p:sldLayoutId id="2147483668" r:id="rId17"/>
    <p:sldLayoutId id="2147483673" r:id="rId18"/>
    <p:sldLayoutId id="2147483679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/>
              <a:t>Direccionamiento Estratégico</a:t>
            </a:r>
            <a:br>
              <a:rPr lang="es-ES_tradnl" b="1" dirty="0"/>
            </a:br>
            <a:r>
              <a:rPr lang="es-ES_tradnl" b="1" dirty="0"/>
              <a:t>Propuesta de Trabajo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ClrTx/>
            </a:pPr>
            <a:endParaRPr lang="es-CO" sz="2400" b="0" dirty="0">
              <a:solidFill>
                <a:srgbClr val="5BC6E8"/>
              </a:solidFill>
              <a:ea typeface="Batang" pitchFamily="18" charset="-127"/>
            </a:endParaRPr>
          </a:p>
          <a:p>
            <a:pPr>
              <a:spcBef>
                <a:spcPct val="25000"/>
              </a:spcBef>
              <a:buClrTx/>
            </a:pPr>
            <a:endParaRPr lang="es-CO" sz="2400" b="0" dirty="0">
              <a:solidFill>
                <a:srgbClr val="5BC6E8"/>
              </a:solidFill>
              <a:ea typeface="Batang" pitchFamily="18" charset="-127"/>
            </a:endParaRPr>
          </a:p>
          <a:p>
            <a:pPr>
              <a:spcBef>
                <a:spcPct val="25000"/>
              </a:spcBef>
              <a:buClrTx/>
            </a:pPr>
            <a:r>
              <a:rPr lang="es-ES" sz="1800" b="0" dirty="0">
                <a:solidFill>
                  <a:schemeClr val="accent1">
                    <a:lumMod val="60000"/>
                    <a:lumOff val="40000"/>
                  </a:schemeClr>
                </a:solidFill>
                <a:ea typeface="Batang" pitchFamily="18" charset="-127"/>
              </a:rPr>
              <a:t>Abril 20 de 2017</a:t>
            </a:r>
          </a:p>
          <a:p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0133"/>
              </p:ext>
            </p:extLst>
          </p:nvPr>
        </p:nvGraphicFramePr>
        <p:xfrm>
          <a:off x="0" y="3367657"/>
          <a:ext cx="12191999" cy="3478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0421">
                  <a:extLst>
                    <a:ext uri="{9D8B030D-6E8A-4147-A177-3AD203B41FA5}">
                      <a16:colId xmlns:a16="http://schemas.microsoft.com/office/drawing/2014/main" val="3436249377"/>
                    </a:ext>
                  </a:extLst>
                </a:gridCol>
                <a:gridCol w="2518834">
                  <a:extLst>
                    <a:ext uri="{9D8B030D-6E8A-4147-A177-3AD203B41FA5}">
                      <a16:colId xmlns:a16="http://schemas.microsoft.com/office/drawing/2014/main" val="3263279219"/>
                    </a:ext>
                  </a:extLst>
                </a:gridCol>
                <a:gridCol w="3101354">
                  <a:extLst>
                    <a:ext uri="{9D8B030D-6E8A-4147-A177-3AD203B41FA5}">
                      <a16:colId xmlns:a16="http://schemas.microsoft.com/office/drawing/2014/main" val="2569550298"/>
                    </a:ext>
                  </a:extLst>
                </a:gridCol>
                <a:gridCol w="3134602">
                  <a:extLst>
                    <a:ext uri="{9D8B030D-6E8A-4147-A177-3AD203B41FA5}">
                      <a16:colId xmlns:a16="http://schemas.microsoft.com/office/drawing/2014/main" val="2535678787"/>
                    </a:ext>
                  </a:extLst>
                </a:gridCol>
                <a:gridCol w="1796788">
                  <a:extLst>
                    <a:ext uri="{9D8B030D-6E8A-4147-A177-3AD203B41FA5}">
                      <a16:colId xmlns:a16="http://schemas.microsoft.com/office/drawing/2014/main" val="2798834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/>
                        <a:t>Equipo de Trabajo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311468"/>
                  </a:ext>
                </a:extLst>
              </a:tr>
              <a:tr h="35398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/>
                        <a:t>Com. de Estrategia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40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/>
                        <a:t>CNO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75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Evaluación de estrategia vigente: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Misión (a la luz de quienes somos)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Valores (Acuerdo de lo ya construido en Código de Buen Gobierno)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Evaluación de </a:t>
                      </a:r>
                      <a:r>
                        <a:rPr lang="es-CO" sz="1400" dirty="0" err="1"/>
                        <a:t>Megameta</a:t>
                      </a:r>
                      <a:r>
                        <a:rPr lang="es-CO" sz="1400" dirty="0"/>
                        <a:t> y de objetivos estratégicos vigentes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1400" dirty="0"/>
                        <a:t>Construcción de Taller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Resultados e</a:t>
                      </a:r>
                      <a:r>
                        <a:rPr lang="es-CO" sz="1400" baseline="0" dirty="0"/>
                        <a:t> Indicadores del periodo anterior </a:t>
                      </a:r>
                      <a:r>
                        <a:rPr lang="es-CO" sz="1400" dirty="0"/>
                        <a:t>del CNO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Identificación</a:t>
                      </a:r>
                      <a:r>
                        <a:rPr lang="es-CO" sz="1400" baseline="0" dirty="0"/>
                        <a:t> de tendencias futuras de la industria</a:t>
                      </a:r>
                      <a:endParaRPr lang="es-CO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Preparación de Análisis de Entorno Interno y Externo – Preparación de Matriz </a:t>
                      </a:r>
                      <a:r>
                        <a:rPr lang="es-CO" sz="1400" dirty="0" err="1"/>
                        <a:t>DOFA</a:t>
                      </a:r>
                      <a:r>
                        <a:rPr lang="es-CO" sz="1400" dirty="0"/>
                        <a:t> (Encuesta Virtual general)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Validación de estados actual del CNO, Tendencias del</a:t>
                      </a:r>
                      <a:r>
                        <a:rPr lang="es-CO" sz="1400" baseline="0" dirty="0"/>
                        <a:t> sector y </a:t>
                      </a:r>
                      <a:r>
                        <a:rPr lang="es-CO" sz="1400" dirty="0"/>
                        <a:t>Matriz </a:t>
                      </a:r>
                      <a:r>
                        <a:rPr lang="es-CO" sz="1400" dirty="0" err="1"/>
                        <a:t>DOFA</a:t>
                      </a:r>
                      <a:endParaRPr lang="es-CO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Formulación de la estrategia – Definición de objetivos estratégicos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400" dirty="0"/>
                        <a:t>Formulación de instrumentos de gestión – Definición de iniciativas / proyectos e indicadores de seguimiento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Validación y aprobación del nuevo direccionamiento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1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/>
                        <a:t>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Mayo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Junio - Julio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Julio –Agosto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/>
                        <a:t>Agosto 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132"/>
                  </a:ext>
                </a:extLst>
              </a:tr>
            </a:tbl>
          </a:graphicData>
        </a:graphic>
      </p:graphicFrame>
      <p:cxnSp>
        <p:nvCxnSpPr>
          <p:cNvPr id="73744" name="AutoShape 16"/>
          <p:cNvCxnSpPr>
            <a:cxnSpLocks noChangeShapeType="1"/>
            <a:stCxn id="73733" idx="2"/>
            <a:endCxn id="73736" idx="2"/>
          </p:cNvCxnSpPr>
          <p:nvPr/>
        </p:nvCxnSpPr>
        <p:spPr bwMode="auto">
          <a:xfrm rot="16200000" flipH="1">
            <a:off x="6821695" y="-1233977"/>
            <a:ext cx="12700" cy="8174729"/>
          </a:xfrm>
          <a:prstGeom prst="bentConnector3">
            <a:avLst>
              <a:gd name="adj1" fmla="val 3156535"/>
            </a:avLst>
          </a:prstGeom>
          <a:noFill/>
          <a:ln w="57150" cap="rnd">
            <a:solidFill>
              <a:srgbClr val="616365">
                <a:alpha val="70000"/>
              </a:srgbClr>
            </a:solidFill>
            <a:prstDash val="sysDot"/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2014400" y="1413526"/>
            <a:ext cx="1439862" cy="1439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16365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O" altLang="es-CO" dirty="0">
                <a:solidFill>
                  <a:srgbClr val="616365"/>
                </a:solidFill>
              </a:rPr>
              <a:t>Evaluación</a:t>
            </a:r>
            <a:endParaRPr lang="es-ES" altLang="es-CO" dirty="0">
              <a:solidFill>
                <a:srgbClr val="616365"/>
              </a:solidFill>
            </a:endParaRP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7997066" y="1413526"/>
            <a:ext cx="1547812" cy="1439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16365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CO" altLang="es-CO">
                <a:solidFill>
                  <a:srgbClr val="616365"/>
                </a:solidFill>
              </a:rPr>
              <a:t>Mapa Estratégico</a:t>
            </a:r>
            <a:endParaRPr lang="es-ES" altLang="es-CO">
              <a:solidFill>
                <a:srgbClr val="616365"/>
              </a:solidFill>
            </a:endParaRP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10189128" y="1413526"/>
            <a:ext cx="1439863" cy="1439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16365">
                <a:alpha val="7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CO" altLang="es-CO">
                <a:solidFill>
                  <a:srgbClr val="616365"/>
                </a:solidFill>
              </a:rPr>
              <a:t>Metas e Iniciativas</a:t>
            </a:r>
            <a:endParaRPr lang="es-ES" altLang="es-CO">
              <a:solidFill>
                <a:srgbClr val="616365"/>
              </a:solidFill>
            </a:endParaRPr>
          </a:p>
        </p:txBody>
      </p:sp>
      <p:grpSp>
        <p:nvGrpSpPr>
          <p:cNvPr id="73757" name="Group 29"/>
          <p:cNvGrpSpPr>
            <a:grpSpLocks/>
          </p:cNvGrpSpPr>
          <p:nvPr/>
        </p:nvGrpSpPr>
        <p:grpSpPr bwMode="auto">
          <a:xfrm>
            <a:off x="3899726" y="1413526"/>
            <a:ext cx="3598863" cy="1439862"/>
            <a:chOff x="1196" y="1059"/>
            <a:chExt cx="2267" cy="907"/>
          </a:xfrm>
        </p:grpSpPr>
        <p:sp>
          <p:nvSpPr>
            <p:cNvPr id="73734" name="AutoShape 6"/>
            <p:cNvSpPr>
              <a:spLocks noChangeArrowheads="1"/>
            </p:cNvSpPr>
            <p:nvPr/>
          </p:nvSpPr>
          <p:spPr bwMode="auto">
            <a:xfrm>
              <a:off x="1196" y="1059"/>
              <a:ext cx="2267" cy="907"/>
            </a:xfrm>
            <a:prstGeom prst="roundRect">
              <a:avLst>
                <a:gd name="adj" fmla="val 16667"/>
              </a:avLst>
            </a:prstGeom>
            <a:solidFill>
              <a:srgbClr val="003C69">
                <a:alpha val="70000"/>
              </a:srgbClr>
            </a:solidFill>
            <a:ln w="38100">
              <a:solidFill>
                <a:srgbClr val="003C69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720000" anchorCtr="1"/>
            <a:lstStyle/>
            <a:p>
              <a:r>
                <a:rPr lang="es-CO" altLang="es-CO"/>
                <a:t>Desarrollo de la estrategia</a:t>
              </a:r>
              <a:endParaRPr lang="es-ES" altLang="es-CO"/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auto">
            <a:xfrm>
              <a:off x="1297" y="1348"/>
              <a:ext cx="567" cy="453"/>
            </a:xfrm>
            <a:prstGeom prst="chevron">
              <a:avLst>
                <a:gd name="adj" fmla="val 31291"/>
              </a:avLst>
            </a:prstGeom>
            <a:solidFill>
              <a:srgbClr val="FFFFFF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C69">
                      <a:alpha val="7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1"/>
            <a:lstStyle/>
            <a:p>
              <a:pPr algn="ctr"/>
              <a:r>
                <a:rPr lang="es-CO" altLang="es-CO" sz="1600"/>
                <a:t>Análisis</a:t>
              </a:r>
            </a:p>
            <a:p>
              <a:pPr algn="ctr"/>
              <a:r>
                <a:rPr lang="es-CO" altLang="es-CO" sz="1600"/>
                <a:t>sistémico</a:t>
              </a:r>
              <a:endParaRPr lang="es-ES" altLang="es-CO" sz="1600"/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2790" y="1348"/>
              <a:ext cx="567" cy="453"/>
            </a:xfrm>
            <a:prstGeom prst="chevron">
              <a:avLst>
                <a:gd name="adj" fmla="val 31291"/>
              </a:avLst>
            </a:prstGeom>
            <a:solidFill>
              <a:srgbClr val="FFFFFF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C69">
                      <a:alpha val="7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1"/>
            <a:lstStyle/>
            <a:p>
              <a:pPr algn="ctr"/>
              <a:r>
                <a:rPr lang="es-CO" altLang="es-CO" sz="1600"/>
                <a:t>Formulación</a:t>
              </a:r>
              <a:endParaRPr lang="es-ES" altLang="es-CO" sz="1600"/>
            </a:p>
          </p:txBody>
        </p:sp>
        <p:sp>
          <p:nvSpPr>
            <p:cNvPr id="73740" name="AutoShape 12"/>
            <p:cNvSpPr>
              <a:spLocks noChangeArrowheads="1"/>
            </p:cNvSpPr>
            <p:nvPr/>
          </p:nvSpPr>
          <p:spPr bwMode="auto">
            <a:xfrm>
              <a:off x="2043" y="1348"/>
              <a:ext cx="567" cy="453"/>
            </a:xfrm>
            <a:prstGeom prst="chevron">
              <a:avLst>
                <a:gd name="adj" fmla="val 31291"/>
              </a:avLst>
            </a:prstGeom>
            <a:solidFill>
              <a:srgbClr val="FFFFFF">
                <a:alpha val="35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3C69">
                      <a:alpha val="7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/>
            <a:p>
              <a:pPr algn="ctr"/>
              <a:r>
                <a:rPr lang="es-CO" altLang="es-CO" sz="1600"/>
                <a:t>Análisis</a:t>
              </a:r>
            </a:p>
            <a:p>
              <a:pPr algn="ctr"/>
              <a:r>
                <a:rPr lang="es-CO" altLang="es-CO" sz="1600"/>
                <a:t>estratégico</a:t>
              </a:r>
              <a:endParaRPr lang="es-ES" altLang="es-CO" sz="1600"/>
            </a:p>
          </p:txBody>
        </p:sp>
      </p:grpSp>
      <p:cxnSp>
        <p:nvCxnSpPr>
          <p:cNvPr id="73742" name="AutoShape 14"/>
          <p:cNvCxnSpPr>
            <a:cxnSpLocks noChangeShapeType="1"/>
            <a:stCxn id="73738" idx="2"/>
            <a:endCxn id="73735" idx="2"/>
          </p:cNvCxnSpPr>
          <p:nvPr/>
        </p:nvCxnSpPr>
        <p:spPr bwMode="auto">
          <a:xfrm rot="16200000" flipH="1">
            <a:off x="6453321" y="535737"/>
            <a:ext cx="261938" cy="4373364"/>
          </a:xfrm>
          <a:prstGeom prst="bentConnector3">
            <a:avLst>
              <a:gd name="adj1" fmla="val 323873"/>
            </a:avLst>
          </a:prstGeom>
          <a:noFill/>
          <a:ln w="57150" cap="rnd">
            <a:solidFill>
              <a:srgbClr val="FFBC3D"/>
            </a:solidFill>
            <a:prstDash val="sysDot"/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3" name="AutoShape 15"/>
          <p:cNvCxnSpPr>
            <a:cxnSpLocks noChangeShapeType="1"/>
            <a:stCxn id="73733" idx="2"/>
            <a:endCxn id="73741" idx="2"/>
          </p:cNvCxnSpPr>
          <p:nvPr/>
        </p:nvCxnSpPr>
        <p:spPr bwMode="auto">
          <a:xfrm rot="5400000" flipH="1" flipV="1">
            <a:off x="4620069" y="705712"/>
            <a:ext cx="261938" cy="4033414"/>
          </a:xfrm>
          <a:prstGeom prst="bentConnector3">
            <a:avLst>
              <a:gd name="adj1" fmla="val -87273"/>
            </a:avLst>
          </a:prstGeom>
          <a:noFill/>
          <a:ln w="57150" cap="rnd">
            <a:solidFill>
              <a:srgbClr val="5BC6E8"/>
            </a:solidFill>
            <a:prstDash val="sysDot"/>
            <a:miter lim="800000"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5" name="AutoShape 17"/>
          <p:cNvCxnSpPr>
            <a:cxnSpLocks noChangeShapeType="1"/>
            <a:stCxn id="73733" idx="3"/>
            <a:endCxn id="73734" idx="1"/>
          </p:cNvCxnSpPr>
          <p:nvPr/>
        </p:nvCxnSpPr>
        <p:spPr bwMode="auto">
          <a:xfrm>
            <a:off x="3454262" y="2133457"/>
            <a:ext cx="445464" cy="0"/>
          </a:xfrm>
          <a:prstGeom prst="straightConnector1">
            <a:avLst/>
          </a:prstGeom>
          <a:noFill/>
          <a:ln w="57150">
            <a:solidFill>
              <a:srgbClr val="616365">
                <a:alpha val="70000"/>
              </a:srgbClr>
            </a:solidFill>
            <a:round/>
            <a:headEnd/>
            <a:tailEnd type="stealth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6" name="AutoShape 18"/>
          <p:cNvCxnSpPr>
            <a:cxnSpLocks noChangeShapeType="1"/>
            <a:stCxn id="73734" idx="3"/>
            <a:endCxn id="73735" idx="1"/>
          </p:cNvCxnSpPr>
          <p:nvPr/>
        </p:nvCxnSpPr>
        <p:spPr bwMode="auto">
          <a:xfrm>
            <a:off x="7498589" y="2133457"/>
            <a:ext cx="498477" cy="0"/>
          </a:xfrm>
          <a:prstGeom prst="straightConnector1">
            <a:avLst/>
          </a:prstGeom>
          <a:noFill/>
          <a:ln w="57150">
            <a:solidFill>
              <a:srgbClr val="616365">
                <a:alpha val="70000"/>
              </a:srgbClr>
            </a:solidFill>
            <a:round/>
            <a:headEnd/>
            <a:tailEnd type="stealth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47" name="AutoShape 19"/>
          <p:cNvCxnSpPr>
            <a:cxnSpLocks noChangeShapeType="1"/>
            <a:stCxn id="73735" idx="3"/>
            <a:endCxn id="73736" idx="1"/>
          </p:cNvCxnSpPr>
          <p:nvPr/>
        </p:nvCxnSpPr>
        <p:spPr bwMode="auto">
          <a:xfrm>
            <a:off x="9544878" y="2133457"/>
            <a:ext cx="644250" cy="0"/>
          </a:xfrm>
          <a:prstGeom prst="straightConnector1">
            <a:avLst/>
          </a:prstGeom>
          <a:noFill/>
          <a:ln w="57150">
            <a:solidFill>
              <a:srgbClr val="616365">
                <a:alpha val="70000"/>
              </a:srgbClr>
            </a:solidFill>
            <a:round/>
            <a:headEnd/>
            <a:tailEnd type="stealth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554184" y="246274"/>
            <a:ext cx="7950547" cy="1148078"/>
          </a:xfrm>
        </p:spPr>
        <p:txBody>
          <a:bodyPr/>
          <a:lstStyle/>
          <a:p>
            <a:r>
              <a:rPr lang="es-CO" dirty="0"/>
              <a:t>Esquema de Formulación Estratégica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-23044" y="2279525"/>
            <a:ext cx="111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</a:rPr>
              <a:t>R: Responsable</a:t>
            </a:r>
          </a:p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</a:rPr>
              <a:t>A: Aprobador</a:t>
            </a:r>
          </a:p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</a:rPr>
              <a:t>C: Consulta</a:t>
            </a:r>
          </a:p>
          <a:p>
            <a:r>
              <a:rPr lang="es-CO" sz="1200" dirty="0">
                <a:solidFill>
                  <a:schemeClr val="bg1">
                    <a:lumMod val="65000"/>
                  </a:schemeClr>
                </a:solidFill>
              </a:rPr>
              <a:t>I: Informado</a:t>
            </a:r>
          </a:p>
        </p:txBody>
      </p:sp>
    </p:spTree>
    <p:extLst>
      <p:ext uri="{BB962C8B-B14F-4D97-AF65-F5344CB8AC3E}">
        <p14:creationId xmlns:p14="http://schemas.microsoft.com/office/powerpoint/2010/main" val="318121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Propuesta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AutoNum type="arabicPeriod"/>
            </a:pPr>
            <a:r>
              <a:rPr lang="es-CO" dirty="0"/>
              <a:t>Definición de plan de trabajo:</a:t>
            </a:r>
          </a:p>
          <a:p>
            <a:pPr lvl="1"/>
            <a:r>
              <a:rPr lang="es-CO" dirty="0"/>
              <a:t>Definición de horizonte de planeación</a:t>
            </a:r>
          </a:p>
          <a:p>
            <a:pPr lvl="1"/>
            <a:r>
              <a:rPr lang="es-CO" dirty="0"/>
              <a:t>Alcance y expectativas</a:t>
            </a:r>
          </a:p>
          <a:p>
            <a:pPr lvl="1"/>
            <a:r>
              <a:rPr lang="es-CO" dirty="0"/>
              <a:t>Participantes y roles</a:t>
            </a:r>
          </a:p>
          <a:p>
            <a:pPr lvl="1"/>
            <a:r>
              <a:rPr lang="es-CO" dirty="0"/>
              <a:t>Tiempos para el desarrollo del trabajo - Responsable:  Comité Estratégico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Evaluación de estrategia vigente:</a:t>
            </a:r>
          </a:p>
          <a:p>
            <a:pPr lvl="1"/>
            <a:r>
              <a:rPr lang="es-CO" dirty="0"/>
              <a:t>Misión (a la luz de quienes somos)</a:t>
            </a:r>
          </a:p>
          <a:p>
            <a:pPr lvl="1"/>
            <a:r>
              <a:rPr lang="es-CO" dirty="0"/>
              <a:t>Valores (Acuerdo de lo ya construido en Código de Buen Gobierno)</a:t>
            </a:r>
          </a:p>
          <a:p>
            <a:pPr lvl="1"/>
            <a:r>
              <a:rPr lang="es-CO" dirty="0"/>
              <a:t>Evaluación de </a:t>
            </a:r>
            <a:r>
              <a:rPr lang="es-CO" dirty="0" err="1"/>
              <a:t>Megameta</a:t>
            </a:r>
            <a:r>
              <a:rPr lang="es-CO" dirty="0"/>
              <a:t> y de objetivos estratégicos vigentes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Desarrollo de la Estrategia</a:t>
            </a:r>
          </a:p>
          <a:p>
            <a:pPr lvl="1"/>
            <a:r>
              <a:rPr lang="es-CO" dirty="0"/>
              <a:t>Análisis de Entorno Interno y Externo - Construcción de Matriz </a:t>
            </a:r>
            <a:r>
              <a:rPr lang="es-CO" dirty="0" err="1"/>
              <a:t>DOFA</a:t>
            </a:r>
            <a:r>
              <a:rPr lang="es-CO" dirty="0"/>
              <a:t> (Encuesta general, consolidación y plenaria)</a:t>
            </a:r>
          </a:p>
          <a:p>
            <a:pPr lvl="1"/>
            <a:r>
              <a:rPr lang="es-CO" dirty="0"/>
              <a:t>Formulación de la estrategia – Definición de objetivos estratégicos </a:t>
            </a:r>
          </a:p>
          <a:p>
            <a:pPr lvl="1"/>
            <a:r>
              <a:rPr lang="es-CO" dirty="0"/>
              <a:t>Formulación de instrumentos de gestión – Definición de iniciativas / proyectos e indicadores de seguimiento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dirty="0"/>
              <a:t>Validación y aprobación del nuevo direccionamiento – </a:t>
            </a:r>
            <a:r>
              <a:rPr lang="es-CO" dirty="0" err="1"/>
              <a:t>CNO</a:t>
            </a:r>
            <a:r>
              <a:rPr lang="es-CO" dirty="0"/>
              <a:t> en pleno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752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480414"/>
      </p:ext>
    </p:extLst>
  </p:cSld>
  <p:clrMapOvr>
    <a:masterClrMapping/>
  </p:clrMapOvr>
</p:sld>
</file>

<file path=ppt/theme/theme1.xml><?xml version="1.0" encoding="utf-8"?>
<a:theme xmlns:a="http://schemas.openxmlformats.org/drawingml/2006/main" name="ISA-2016">
  <a:themeElements>
    <a:clrScheme name="ISA-2016">
      <a:dk1>
        <a:srgbClr val="4D4D4D"/>
      </a:dk1>
      <a:lt1>
        <a:sysClr val="window" lastClr="FFFFFF"/>
      </a:lt1>
      <a:dk2>
        <a:srgbClr val="003087"/>
      </a:dk2>
      <a:lt2>
        <a:srgbClr val="FFFFFF"/>
      </a:lt2>
      <a:accent1>
        <a:srgbClr val="0099FF"/>
      </a:accent1>
      <a:accent2>
        <a:srgbClr val="003087"/>
      </a:accent2>
      <a:accent3>
        <a:srgbClr val="FE5000"/>
      </a:accent3>
      <a:accent4>
        <a:srgbClr val="FFB81C"/>
      </a:accent4>
      <a:accent5>
        <a:srgbClr val="00B140"/>
      </a:accent5>
      <a:accent6>
        <a:srgbClr val="6683B7"/>
      </a:accent6>
      <a:hlink>
        <a:srgbClr val="FE5000"/>
      </a:hlink>
      <a:folHlink>
        <a:srgbClr val="FE7333"/>
      </a:folHlink>
    </a:clrScheme>
    <a:fontScheme name="ISA-2016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F262C9CA-6286-3445-9C89-C9F8E3926151}" vid="{DC22DEAE-2AC6-FD48-A681-4E1BF2C20C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ISA-INTERCOLOMBIA-PPT-plantilla-blanca</Template>
  <TotalTime>371</TotalTime>
  <Words>214</Words>
  <Application>Microsoft Office PowerPoint</Application>
  <PresentationFormat>Panorámica</PresentationFormat>
  <Paragraphs>66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Batang</vt:lpstr>
      <vt:lpstr>Calibri</vt:lpstr>
      <vt:lpstr>Calibri Light</vt:lpstr>
      <vt:lpstr>ISA-2016</vt:lpstr>
      <vt:lpstr>Direccionamiento Estratégico Propuesta de Trabajo</vt:lpstr>
      <vt:lpstr>Esquema de Formulación Estratégica</vt:lpstr>
      <vt:lpstr>Propuesta de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RÍOS ALZATE</dc:creator>
  <cp:lastModifiedBy>Alberto Olarte</cp:lastModifiedBy>
  <cp:revision>25</cp:revision>
  <dcterms:created xsi:type="dcterms:W3CDTF">2017-04-05T21:05:39Z</dcterms:created>
  <dcterms:modified xsi:type="dcterms:W3CDTF">2017-05-02T13:19:21Z</dcterms:modified>
</cp:coreProperties>
</file>