
<file path=[Content_Types].xml><?xml version="1.0" encoding="utf-8"?>
<Types xmlns="http://schemas.openxmlformats.org/package/2006/content-types">
  <Default Extension="png" ContentType="image/png"/>
  <Default Extension="emf" ContentType="image/x-emf"/>
  <Default Extension="PNG&amp;ehk=ohwm5b9inNOT" ContentType="image/png"/>
  <Default Extension="jpeg" ContentType="image/jpeg"/>
  <Default Extension="rels" ContentType="application/vnd.openxmlformats-package.relationships+xml"/>
  <Default Extension="xml" ContentType="application/xml"/>
  <Default Extension="jpg&amp;ehk=xyrbQBsUBPD" ContentType="image/jpeg"/>
  <Default Extension="jpg&amp;ehk=wrPIWHcRXX9463wvbqlfyw&amp;r=0&amp;pid=OfficeInsert" ContentType="image/jpe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96" r:id="rId3"/>
    <p:sldId id="297" r:id="rId4"/>
    <p:sldId id="298" r:id="rId5"/>
    <p:sldId id="276" r:id="rId6"/>
    <p:sldId id="289" r:id="rId7"/>
    <p:sldId id="290" r:id="rId8"/>
    <p:sldId id="292" r:id="rId9"/>
    <p:sldId id="284" r:id="rId10"/>
    <p:sldId id="280" r:id="rId11"/>
    <p:sldId id="288" r:id="rId12"/>
    <p:sldId id="278" r:id="rId13"/>
    <p:sldId id="279" r:id="rId14"/>
    <p:sldId id="259" r:id="rId15"/>
    <p:sldId id="299" r:id="rId16"/>
    <p:sldId id="300" r:id="rId1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IANA MARCELA PINEDA HERNANDEZ" initials="LMPH" lastIdx="5" clrIdx="0">
    <p:extLst>
      <p:ext uri="{19B8F6BF-5375-455C-9EA6-DF929625EA0E}">
        <p15:presenceInfo xmlns:p15="http://schemas.microsoft.com/office/powerpoint/2012/main" userId="S-1-5-21-52832475-610219855-629764512-204643" providerId="AD"/>
      </p:ext>
    </p:extLst>
  </p:cmAuthor>
  <p:cmAuthor id="2" name="LINA MARIA RUIZ SIERRA" initials="LMRS" lastIdx="1" clrIdx="1">
    <p:extLst>
      <p:ext uri="{19B8F6BF-5375-455C-9EA6-DF929625EA0E}">
        <p15:presenceInfo xmlns:p15="http://schemas.microsoft.com/office/powerpoint/2012/main" userId="S-1-5-21-52832475-610219855-629764512-400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B5E9"/>
    <a:srgbClr val="8A8A89"/>
    <a:srgbClr val="EF7918"/>
    <a:srgbClr val="FBB800"/>
    <a:srgbClr val="023F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96182" autoAdjust="0"/>
  </p:normalViewPr>
  <p:slideViewPr>
    <p:cSldViewPr snapToGrid="0">
      <p:cViewPr varScale="1">
        <p:scale>
          <a:sx n="68" d="100"/>
          <a:sy n="68" d="100"/>
        </p:scale>
        <p:origin x="648"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1"/>
          <c:order val="0"/>
          <c:tx>
            <c:strRef>
              <c:f>Torta2!$P$3</c:f>
              <c:strCache>
                <c:ptCount val="1"/>
                <c:pt idx="0">
                  <c:v>Suma de Numero</c:v>
                </c:pt>
              </c:strCache>
            </c:strRef>
          </c:tx>
          <c:dPt>
            <c:idx val="0"/>
            <c:bubble3D val="0"/>
            <c:spPr>
              <a:solidFill>
                <a:schemeClr val="accent5"/>
              </a:solidFill>
            </c:spPr>
            <c:extLst>
              <c:ext xmlns:c16="http://schemas.microsoft.com/office/drawing/2014/chart" uri="{C3380CC4-5D6E-409C-BE32-E72D297353CC}">
                <c16:uniqueId val="{00000001-1FCE-40A5-9201-1B188C8AC306}"/>
              </c:ext>
            </c:extLst>
          </c:dPt>
          <c:dPt>
            <c:idx val="1"/>
            <c:bubble3D val="0"/>
            <c:spPr>
              <a:solidFill>
                <a:srgbClr val="E66914"/>
              </a:solidFill>
            </c:spPr>
            <c:extLst>
              <c:ext xmlns:c16="http://schemas.microsoft.com/office/drawing/2014/chart" uri="{C3380CC4-5D6E-409C-BE32-E72D297353CC}">
                <c16:uniqueId val="{00000003-1FCE-40A5-9201-1B188C8AC306}"/>
              </c:ext>
            </c:extLst>
          </c:dPt>
          <c:dPt>
            <c:idx val="2"/>
            <c:bubble3D val="0"/>
            <c:spPr>
              <a:solidFill>
                <a:schemeClr val="accent6"/>
              </a:solidFill>
            </c:spPr>
            <c:extLst>
              <c:ext xmlns:c16="http://schemas.microsoft.com/office/drawing/2014/chart" uri="{C3380CC4-5D6E-409C-BE32-E72D297353CC}">
                <c16:uniqueId val="{00000005-1FCE-40A5-9201-1B188C8AC306}"/>
              </c:ext>
            </c:extLst>
          </c:dPt>
          <c:dLbls>
            <c:dLbl>
              <c:idx val="0"/>
              <c:layout>
                <c:manualLayout>
                  <c:x val="9.0579723065691408E-3"/>
                  <c:y val="0.12526096033402917"/>
                </c:manualLayout>
              </c:layout>
              <c:tx>
                <c:rich>
                  <a:bodyPr/>
                  <a:lstStyle/>
                  <a:p>
                    <a:r>
                      <a:rPr lang="en-US" baseline="0"/>
                      <a:t>Generación</a:t>
                    </a:r>
                  </a:p>
                  <a:p>
                    <a:fld id="{23817D0E-B827-4E5F-ACFD-86CC5CD8C4C1}" type="VALUE">
                      <a:rPr lang="en-US"/>
                      <a:pPr/>
                      <a:t>[VALOR]</a:t>
                    </a:fld>
                    <a:endParaRPr lang="en-US" baseline="0"/>
                  </a:p>
                  <a:p>
                    <a:fld id="{748C48C0-2B8B-4791-B961-323563B6A274}" type="PERCENTAGE">
                      <a:rPr lang="en-US"/>
                      <a:pPr/>
                      <a:t>[PORCENTAJE]</a:t>
                    </a:fld>
                    <a:endParaRPr lang="es-CO"/>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1FCE-40A5-9201-1B188C8AC306}"/>
                </c:ext>
              </c:extLst>
            </c:dLbl>
            <c:dLbl>
              <c:idx val="1"/>
              <c:layout>
                <c:manualLayout>
                  <c:x val="-6.1594211684670226E-2"/>
                  <c:y val="-0.12247738343771747"/>
                </c:manualLayout>
              </c:layout>
              <c:tx>
                <c:rich>
                  <a:bodyPr/>
                  <a:lstStyle/>
                  <a:p>
                    <a:r>
                      <a:rPr lang="en-US" baseline="0"/>
                      <a:t>No regulado</a:t>
                    </a:r>
                  </a:p>
                  <a:p>
                    <a:fld id="{0B2DC7F0-1646-44D8-AF08-54526C1572C8}" type="VALUE">
                      <a:rPr lang="en-US"/>
                      <a:pPr/>
                      <a:t>[VALOR]</a:t>
                    </a:fld>
                    <a:endParaRPr lang="en-US" baseline="0"/>
                  </a:p>
                  <a:p>
                    <a:fld id="{713A4C74-7EB9-4DEF-B3AB-F9BA2A036448}" type="PERCENTAGE">
                      <a:rPr lang="en-US"/>
                      <a:pPr/>
                      <a:t>[PORCENTAJE]</a:t>
                    </a:fld>
                    <a:endParaRPr lang="es-CO"/>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1FCE-40A5-9201-1B188C8AC306}"/>
                </c:ext>
              </c:extLst>
            </c:dLbl>
            <c:dLbl>
              <c:idx val="2"/>
              <c:layout>
                <c:manualLayout>
                  <c:x val="2.7173916919707424E-2"/>
                  <c:y val="0.13082811412665271"/>
                </c:manualLayout>
              </c:layout>
              <c:tx>
                <c:rich>
                  <a:bodyPr/>
                  <a:lstStyle/>
                  <a:p>
                    <a:r>
                      <a:rPr lang="en-US" baseline="0"/>
                      <a:t>Regulado</a:t>
                    </a:r>
                  </a:p>
                  <a:p>
                    <a:fld id="{11B240B7-991F-458B-B4C4-427F814CA7BF}" type="VALUE">
                      <a:rPr lang="en-US"/>
                      <a:pPr/>
                      <a:t>[VALOR]</a:t>
                    </a:fld>
                    <a:endParaRPr lang="en-US" baseline="0"/>
                  </a:p>
                  <a:p>
                    <a:fld id="{F36D2850-4CE9-432A-9EC8-1B1F895C1A6D}" type="PERCENTAGE">
                      <a:rPr lang="en-US"/>
                      <a:pPr/>
                      <a:t>[PORCENTAJE]</a:t>
                    </a:fld>
                    <a:endParaRPr lang="es-CO"/>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1FCE-40A5-9201-1B188C8AC306}"/>
                </c:ext>
              </c:extLst>
            </c:dLbl>
            <c:spPr>
              <a:noFill/>
              <a:ln>
                <a:noFill/>
              </a:ln>
              <a:effectLst/>
            </c:sp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Torta2!$O$4:$O$6</c:f>
              <c:strCache>
                <c:ptCount val="3"/>
                <c:pt idx="0">
                  <c:v>Tipo Generacion</c:v>
                </c:pt>
                <c:pt idx="1">
                  <c:v>Tipo No Regulado</c:v>
                </c:pt>
                <c:pt idx="2">
                  <c:v>Tipo Regulado</c:v>
                </c:pt>
              </c:strCache>
            </c:strRef>
          </c:cat>
          <c:val>
            <c:numRef>
              <c:f>Torta2!$P$4:$P$6</c:f>
              <c:numCache>
                <c:formatCode>General</c:formatCode>
                <c:ptCount val="3"/>
                <c:pt idx="0">
                  <c:v>1</c:v>
                </c:pt>
                <c:pt idx="1">
                  <c:v>36</c:v>
                </c:pt>
                <c:pt idx="2">
                  <c:v>9</c:v>
                </c:pt>
              </c:numCache>
            </c:numRef>
          </c:val>
          <c:extLst>
            <c:ext xmlns:c16="http://schemas.microsoft.com/office/drawing/2014/chart" uri="{C3380CC4-5D6E-409C-BE32-E72D297353CC}">
              <c16:uniqueId val="{00000006-1FCE-40A5-9201-1B188C8AC306}"/>
            </c:ext>
          </c:extLst>
        </c:ser>
        <c:ser>
          <c:idx val="0"/>
          <c:order val="1"/>
          <c:tx>
            <c:strRef>
              <c:f>Torta2!$D$44</c:f>
              <c:strCache>
                <c:ptCount val="1"/>
                <c:pt idx="0">
                  <c:v>Cantidad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8-1FCE-40A5-9201-1B188C8AC30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1FCE-40A5-9201-1B188C8AC306}"/>
              </c:ext>
            </c:extLst>
          </c:dPt>
          <c:dPt>
            <c:idx val="2"/>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0C-1FCE-40A5-9201-1B188C8AC30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E-1FCE-40A5-9201-1B188C8AC30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0-1FCE-40A5-9201-1B188C8AC30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2-1FCE-40A5-9201-1B188C8AC30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4-1FCE-40A5-9201-1B188C8AC306}"/>
              </c:ext>
            </c:extLst>
          </c:dPt>
          <c:dPt>
            <c:idx val="7"/>
            <c:bubble3D val="0"/>
            <c:spPr>
              <a:solidFill>
                <a:srgbClr val="00B0F0"/>
              </a:solidFill>
              <a:ln w="19050">
                <a:solidFill>
                  <a:schemeClr val="lt1"/>
                </a:solidFill>
              </a:ln>
              <a:effectLst/>
            </c:spPr>
            <c:extLst>
              <c:ext xmlns:c16="http://schemas.microsoft.com/office/drawing/2014/chart" uri="{C3380CC4-5D6E-409C-BE32-E72D297353CC}">
                <c16:uniqueId val="{00000016-1FCE-40A5-9201-1B188C8AC306}"/>
              </c:ext>
            </c:extLst>
          </c:dPt>
          <c:dPt>
            <c:idx val="8"/>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18-1FCE-40A5-9201-1B188C8AC306}"/>
              </c:ext>
            </c:extLst>
          </c:dPt>
          <c:dPt>
            <c:idx val="9"/>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1A-1FCE-40A5-9201-1B188C8AC306}"/>
              </c:ext>
            </c:extLst>
          </c:dPt>
          <c:dPt>
            <c:idx val="1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1C-1FCE-40A5-9201-1B188C8AC306}"/>
              </c:ext>
            </c:extLst>
          </c:dPt>
          <c:dPt>
            <c:idx val="11"/>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1E-1FCE-40A5-9201-1B188C8AC306}"/>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20-1FCE-40A5-9201-1B188C8AC306}"/>
              </c:ext>
            </c:extLst>
          </c:dPt>
          <c:dPt>
            <c:idx val="13"/>
            <c:bubble3D val="0"/>
            <c:spPr>
              <a:solidFill>
                <a:srgbClr val="FFCC99"/>
              </a:solidFill>
              <a:ln w="19050">
                <a:solidFill>
                  <a:schemeClr val="lt1"/>
                </a:solidFill>
              </a:ln>
              <a:effectLst/>
            </c:spPr>
            <c:extLst>
              <c:ext xmlns:c16="http://schemas.microsoft.com/office/drawing/2014/chart" uri="{C3380CC4-5D6E-409C-BE32-E72D297353CC}">
                <c16:uniqueId val="{00000022-1FCE-40A5-9201-1B188C8AC306}"/>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24-1FCE-40A5-9201-1B188C8AC306}"/>
              </c:ext>
            </c:extLst>
          </c:dPt>
          <c:dPt>
            <c:idx val="15"/>
            <c:bubble3D val="0"/>
            <c:spPr>
              <a:solidFill>
                <a:srgbClr val="00B0F0"/>
              </a:solidFill>
              <a:ln w="19050">
                <a:solidFill>
                  <a:schemeClr val="lt1"/>
                </a:solidFill>
              </a:ln>
              <a:effectLst/>
            </c:spPr>
            <c:extLst>
              <c:ext xmlns:c16="http://schemas.microsoft.com/office/drawing/2014/chart" uri="{C3380CC4-5D6E-409C-BE32-E72D297353CC}">
                <c16:uniqueId val="{00000026-1FCE-40A5-9201-1B188C8AC306}"/>
              </c:ext>
            </c:extLst>
          </c:dPt>
          <c:dPt>
            <c:idx val="16"/>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28-1FCE-40A5-9201-1B188C8AC306}"/>
              </c:ext>
            </c:extLst>
          </c:dPt>
          <c:dPt>
            <c:idx val="17"/>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2A-1FCE-40A5-9201-1B188C8AC306}"/>
              </c:ext>
            </c:extLst>
          </c:dPt>
          <c:dPt>
            <c:idx val="18"/>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2C-1FCE-40A5-9201-1B188C8AC306}"/>
              </c:ext>
            </c:extLst>
          </c:dPt>
          <c:dPt>
            <c:idx val="19"/>
            <c:bubble3D val="0"/>
            <c:spPr>
              <a:solidFill>
                <a:srgbClr val="FF3300"/>
              </a:solidFill>
              <a:ln w="19050">
                <a:solidFill>
                  <a:schemeClr val="lt1"/>
                </a:solidFill>
              </a:ln>
              <a:effectLst/>
            </c:spPr>
            <c:extLst>
              <c:ext xmlns:c16="http://schemas.microsoft.com/office/drawing/2014/chart" uri="{C3380CC4-5D6E-409C-BE32-E72D297353CC}">
                <c16:uniqueId val="{0000002E-1FCE-40A5-9201-1B188C8AC306}"/>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30-1FCE-40A5-9201-1B188C8AC306}"/>
              </c:ext>
            </c:extLst>
          </c:dPt>
          <c:dLbls>
            <c:dLbl>
              <c:idx val="0"/>
              <c:delete val="1"/>
              <c:extLst>
                <c:ext xmlns:c15="http://schemas.microsoft.com/office/drawing/2012/chart" uri="{CE6537A1-D6FC-4f65-9D91-7224C49458BB}"/>
                <c:ext xmlns:c16="http://schemas.microsoft.com/office/drawing/2014/chart" uri="{C3380CC4-5D6E-409C-BE32-E72D297353CC}">
                  <c16:uniqueId val="{00000008-1FCE-40A5-9201-1B188C8AC306}"/>
                </c:ext>
              </c:extLst>
            </c:dLbl>
            <c:dLbl>
              <c:idx val="1"/>
              <c:delete val="1"/>
              <c:extLst>
                <c:ext xmlns:c15="http://schemas.microsoft.com/office/drawing/2012/chart" uri="{CE6537A1-D6FC-4f65-9D91-7224C49458BB}"/>
                <c:ext xmlns:c16="http://schemas.microsoft.com/office/drawing/2014/chart" uri="{C3380CC4-5D6E-409C-BE32-E72D297353CC}">
                  <c16:uniqueId val="{0000000A-1FCE-40A5-9201-1B188C8AC306}"/>
                </c:ext>
              </c:extLst>
            </c:dLbl>
            <c:dLbl>
              <c:idx val="2"/>
              <c:delete val="1"/>
              <c:extLst>
                <c:ext xmlns:c15="http://schemas.microsoft.com/office/drawing/2012/chart" uri="{CE6537A1-D6FC-4f65-9D91-7224C49458BB}"/>
                <c:ext xmlns:c16="http://schemas.microsoft.com/office/drawing/2014/chart" uri="{C3380CC4-5D6E-409C-BE32-E72D297353CC}">
                  <c16:uniqueId val="{0000000C-1FCE-40A5-9201-1B188C8AC306}"/>
                </c:ext>
              </c:extLst>
            </c:dLbl>
            <c:dLbl>
              <c:idx val="3"/>
              <c:delete val="1"/>
              <c:extLst>
                <c:ext xmlns:c15="http://schemas.microsoft.com/office/drawing/2012/chart" uri="{CE6537A1-D6FC-4f65-9D91-7224C49458BB}"/>
                <c:ext xmlns:c16="http://schemas.microsoft.com/office/drawing/2014/chart" uri="{C3380CC4-5D6E-409C-BE32-E72D297353CC}">
                  <c16:uniqueId val="{0000000E-1FCE-40A5-9201-1B188C8AC306}"/>
                </c:ext>
              </c:extLst>
            </c:dLbl>
            <c:dLbl>
              <c:idx val="4"/>
              <c:delete val="1"/>
              <c:extLst>
                <c:ext xmlns:c15="http://schemas.microsoft.com/office/drawing/2012/chart" uri="{CE6537A1-D6FC-4f65-9D91-7224C49458BB}"/>
                <c:ext xmlns:c16="http://schemas.microsoft.com/office/drawing/2014/chart" uri="{C3380CC4-5D6E-409C-BE32-E72D297353CC}">
                  <c16:uniqueId val="{00000010-1FCE-40A5-9201-1B188C8AC306}"/>
                </c:ext>
              </c:extLst>
            </c:dLbl>
            <c:dLbl>
              <c:idx val="5"/>
              <c:layout>
                <c:manualLayout>
                  <c:x val="0.15942031259561687"/>
                  <c:y val="-8.9074460681976358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2-1FCE-40A5-9201-1B188C8AC306}"/>
                </c:ext>
              </c:extLst>
            </c:dLbl>
            <c:dLbl>
              <c:idx val="6"/>
              <c:delete val="1"/>
              <c:extLst>
                <c:ext xmlns:c15="http://schemas.microsoft.com/office/drawing/2012/chart" uri="{CE6537A1-D6FC-4f65-9D91-7224C49458BB}"/>
                <c:ext xmlns:c16="http://schemas.microsoft.com/office/drawing/2014/chart" uri="{C3380CC4-5D6E-409C-BE32-E72D297353CC}">
                  <c16:uniqueId val="{00000014-1FCE-40A5-9201-1B188C8AC306}"/>
                </c:ext>
              </c:extLst>
            </c:dLbl>
            <c:dLbl>
              <c:idx val="7"/>
              <c:layout>
                <c:manualLayout>
                  <c:x val="9.2391317527005107E-2"/>
                  <c:y val="-2.5052192066805846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6-1FCE-40A5-9201-1B188C8AC306}"/>
                </c:ext>
              </c:extLst>
            </c:dLbl>
            <c:dLbl>
              <c:idx val="8"/>
              <c:layout>
                <c:manualLayout>
                  <c:x val="0.12318842336934019"/>
                  <c:y val="3.3402922755741027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8-1FCE-40A5-9201-1B188C8AC306}"/>
                </c:ext>
              </c:extLst>
            </c:dLbl>
            <c:dLbl>
              <c:idx val="9"/>
              <c:layout>
                <c:manualLayout>
                  <c:x val="0.11775363998539884"/>
                  <c:y val="8.072372999304106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A-1FCE-40A5-9201-1B188C8AC306}"/>
                </c:ext>
              </c:extLst>
            </c:dLbl>
            <c:dLbl>
              <c:idx val="10"/>
              <c:layout>
                <c:manualLayout>
                  <c:x val="0.15217393475036156"/>
                  <c:y val="0.10020876826722339"/>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C-1FCE-40A5-9201-1B188C8AC306}"/>
                </c:ext>
              </c:extLst>
            </c:dLbl>
            <c:dLbl>
              <c:idx val="11"/>
              <c:layout>
                <c:manualLayout>
                  <c:x val="7.2463778452553057E-2"/>
                  <c:y val="6.9589422407794019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E-1FCE-40A5-9201-1B188C8AC306}"/>
                </c:ext>
              </c:extLst>
            </c:dLbl>
            <c:dLbl>
              <c:idx val="12"/>
              <c:layout>
                <c:manualLayout>
                  <c:x val="-0.15760871813430308"/>
                  <c:y val="8.350730688935281E-3"/>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20-1FCE-40A5-9201-1B188C8AC306}"/>
                </c:ext>
              </c:extLst>
            </c:dLbl>
            <c:dLbl>
              <c:idx val="13"/>
              <c:layout>
                <c:manualLayout>
                  <c:x val="-0.17028987936349985"/>
                  <c:y val="8.9074460681976345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22-1FCE-40A5-9201-1B188C8AC306}"/>
                </c:ext>
              </c:extLst>
            </c:dLbl>
            <c:dLbl>
              <c:idx val="14"/>
              <c:layout>
                <c:manualLayout>
                  <c:x val="-0.14130436798247861"/>
                  <c:y val="0.11412665274878218"/>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24-1FCE-40A5-9201-1B188C8AC306}"/>
                </c:ext>
              </c:extLst>
            </c:dLbl>
            <c:dLbl>
              <c:idx val="15"/>
              <c:layout>
                <c:manualLayout>
                  <c:x val="-0.16304350151824454"/>
                  <c:y val="0.11134307585247043"/>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26-1FCE-40A5-9201-1B188C8AC306}"/>
                </c:ext>
              </c:extLst>
            </c:dLbl>
            <c:dLbl>
              <c:idx val="16"/>
              <c:layout>
                <c:manualLayout>
                  <c:x val="-0.18478263505401049"/>
                  <c:y val="2.5052192066805846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28-1FCE-40A5-9201-1B188C8AC306}"/>
                </c:ext>
              </c:extLst>
            </c:dLbl>
            <c:dLbl>
              <c:idx val="17"/>
              <c:layout>
                <c:manualLayout>
                  <c:x val="-0.18840582397663813"/>
                  <c:y val="-7.515657620041756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2A-1FCE-40A5-9201-1B188C8AC306}"/>
                </c:ext>
              </c:extLst>
            </c:dLbl>
            <c:dLbl>
              <c:idx val="18"/>
              <c:layout>
                <c:manualLayout>
                  <c:x val="-0.2119565519737179"/>
                  <c:y val="-0.17814892136395269"/>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2C-1FCE-40A5-9201-1B188C8AC306}"/>
                </c:ext>
              </c:extLst>
            </c:dLbl>
            <c:dLbl>
              <c:idx val="19"/>
              <c:layout>
                <c:manualLayout>
                  <c:x val="-9.0579723065691439E-2"/>
                  <c:y val="-0.1614474599860821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2E-1FCE-40A5-9201-1B188C8AC306}"/>
                </c:ext>
              </c:extLst>
            </c:dLbl>
            <c:dLbl>
              <c:idx val="20"/>
              <c:layout>
                <c:manualLayout>
                  <c:x val="-6.3405806145984053E-2"/>
                  <c:y val="-0.16701461377870563"/>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30-1FCE-40A5-9201-1B188C8AC306}"/>
                </c:ext>
              </c:extLst>
            </c:dLbl>
            <c:dLbl>
              <c:idx val="21"/>
              <c:layout>
                <c:manualLayout>
                  <c:x val="-2.7173916919707424E-2"/>
                  <c:y val="-0.13917884481558804"/>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31-1FCE-40A5-9201-1B188C8AC306}"/>
                </c:ext>
              </c:extLst>
            </c:dLbl>
            <c:dLbl>
              <c:idx val="22"/>
              <c:layout>
                <c:manualLayout>
                  <c:x val="5.4347833839414848E-2"/>
                  <c:y val="-0.11691022964509394"/>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32-1FCE-40A5-9201-1B188C8AC306}"/>
                </c:ext>
              </c:extLst>
            </c:dLbl>
            <c:spPr>
              <a:noFill/>
              <a:ln>
                <a:noFill/>
              </a:ln>
              <a:effectLst/>
            </c:sp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Torta2!$C$45:$C$67</c:f>
              <c:strCache>
                <c:ptCount val="23"/>
                <c:pt idx="0">
                  <c:v>Tipo 1</c:v>
                </c:pt>
                <c:pt idx="1">
                  <c:v>Tipo 1, 2, 3, 4, 5</c:v>
                </c:pt>
                <c:pt idx="2">
                  <c:v>Tipo 1, 3</c:v>
                </c:pt>
                <c:pt idx="3">
                  <c:v>Tipo 2</c:v>
                </c:pt>
                <c:pt idx="4">
                  <c:v>Tipo 2, 3</c:v>
                </c:pt>
                <c:pt idx="5">
                  <c:v>Tipo 3</c:v>
                </c:pt>
                <c:pt idx="6">
                  <c:v>Tipo 5</c:v>
                </c:pt>
                <c:pt idx="7">
                  <c:v>Tipo 1</c:v>
                </c:pt>
                <c:pt idx="8">
                  <c:v>Tipo 1, 2, 3, 4, 5</c:v>
                </c:pt>
                <c:pt idx="9">
                  <c:v>Tipo 1, 3</c:v>
                </c:pt>
                <c:pt idx="10">
                  <c:v>Tipo 2</c:v>
                </c:pt>
                <c:pt idx="11">
                  <c:v>Tipo 2, 3</c:v>
                </c:pt>
                <c:pt idx="12">
                  <c:v>Tipo 3</c:v>
                </c:pt>
                <c:pt idx="13">
                  <c:v>Tipo 4</c:v>
                </c:pt>
                <c:pt idx="14">
                  <c:v>Tipo 5</c:v>
                </c:pt>
                <c:pt idx="15">
                  <c:v>Tipo 1, 2, 3, 5</c:v>
                </c:pt>
                <c:pt idx="16">
                  <c:v>Tipo 1, 3</c:v>
                </c:pt>
                <c:pt idx="17">
                  <c:v>Tipo 1, 3,4</c:v>
                </c:pt>
                <c:pt idx="18">
                  <c:v>Tipo 1, 4</c:v>
                </c:pt>
                <c:pt idx="19">
                  <c:v>Tipo 2</c:v>
                </c:pt>
                <c:pt idx="20">
                  <c:v>Tipo 3</c:v>
                </c:pt>
                <c:pt idx="21">
                  <c:v>Tipo 3, 4</c:v>
                </c:pt>
                <c:pt idx="22">
                  <c:v>Tipo 4</c:v>
                </c:pt>
              </c:strCache>
            </c:strRef>
          </c:cat>
          <c:val>
            <c:numRef>
              <c:f>Torta2!$D$45:$D$67</c:f>
              <c:numCache>
                <c:formatCode>General</c:formatCode>
                <c:ptCount val="23"/>
                <c:pt idx="0">
                  <c:v>0</c:v>
                </c:pt>
                <c:pt idx="1">
                  <c:v>0</c:v>
                </c:pt>
                <c:pt idx="2">
                  <c:v>0</c:v>
                </c:pt>
                <c:pt idx="3">
                  <c:v>0</c:v>
                </c:pt>
                <c:pt idx="4">
                  <c:v>0</c:v>
                </c:pt>
                <c:pt idx="5">
                  <c:v>1</c:v>
                </c:pt>
                <c:pt idx="6">
                  <c:v>0</c:v>
                </c:pt>
                <c:pt idx="7">
                  <c:v>12</c:v>
                </c:pt>
                <c:pt idx="8">
                  <c:v>1</c:v>
                </c:pt>
                <c:pt idx="9">
                  <c:v>4</c:v>
                </c:pt>
                <c:pt idx="10">
                  <c:v>3</c:v>
                </c:pt>
                <c:pt idx="11">
                  <c:v>1</c:v>
                </c:pt>
                <c:pt idx="12">
                  <c:v>6</c:v>
                </c:pt>
                <c:pt idx="13">
                  <c:v>4</c:v>
                </c:pt>
                <c:pt idx="14">
                  <c:v>5</c:v>
                </c:pt>
                <c:pt idx="15">
                  <c:v>1</c:v>
                </c:pt>
                <c:pt idx="16">
                  <c:v>1</c:v>
                </c:pt>
                <c:pt idx="17">
                  <c:v>1</c:v>
                </c:pt>
                <c:pt idx="18">
                  <c:v>1</c:v>
                </c:pt>
                <c:pt idx="19">
                  <c:v>1</c:v>
                </c:pt>
                <c:pt idx="20">
                  <c:v>2</c:v>
                </c:pt>
                <c:pt idx="21">
                  <c:v>1</c:v>
                </c:pt>
                <c:pt idx="22">
                  <c:v>1</c:v>
                </c:pt>
              </c:numCache>
            </c:numRef>
          </c:val>
          <c:extLst>
            <c:ext xmlns:c16="http://schemas.microsoft.com/office/drawing/2014/chart" uri="{C3380CC4-5D6E-409C-BE32-E72D297353CC}">
              <c16:uniqueId val="{00000033-1FCE-40A5-9201-1B188C8AC306}"/>
            </c:ext>
          </c:extLst>
        </c:ser>
        <c:dLbls>
          <c:showLegendKey val="0"/>
          <c:showVal val="1"/>
          <c:showCatName val="0"/>
          <c:showSerName val="0"/>
          <c:showPercent val="0"/>
          <c:showBubbleSize val="0"/>
          <c:showLeaderLines val="1"/>
        </c:dLbls>
        <c:firstSliceAng val="0"/>
        <c:holeSize val="65"/>
      </c:doughnutChart>
    </c:plotArea>
    <c:plotVisOnly val="1"/>
    <c:dispBlanksAs val="gap"/>
    <c:showDLblsOverMax val="0"/>
  </c:chart>
  <c:spPr>
    <a:ln>
      <a:noFill/>
    </a:ln>
  </c:spPr>
  <c:txPr>
    <a:bodyPr/>
    <a:lstStyle/>
    <a:p>
      <a:pPr>
        <a:defRPr/>
      </a:pPr>
      <a:endParaRPr lang="es-CO"/>
    </a:p>
  </c:txPr>
  <c:externalData r:id="rId2">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house-info.blogspot.com/2010/02/problemas-com-dual-boot.html" TargetMode="External"/><Relationship Id="rId1" Type="http://schemas.openxmlformats.org/officeDocument/2006/relationships/image" Target="../media/image14.PNG&amp;ehk=ohwm5b9inNOT"/><Relationship Id="rId5" Type="http://schemas.openxmlformats.org/officeDocument/2006/relationships/image" Target="../media/image17.png"/><Relationship Id="rId4" Type="http://schemas.openxmlformats.org/officeDocument/2006/relationships/image" Target="../media/image16.jpg"/></Relationships>
</file>

<file path=ppt/diagrams/_rels/data4.xml.rels><?xml version="1.0" encoding="UTF-8" standalone="yes"?>
<Relationships xmlns="http://schemas.openxmlformats.org/package/2006/relationships"><Relationship Id="rId3" Type="http://schemas.openxmlformats.org/officeDocument/2006/relationships/image" Target="../media/image20.jpg&amp;ehk=xyrbQBsUBPD"/><Relationship Id="rId2" Type="http://schemas.openxmlformats.org/officeDocument/2006/relationships/image" Target="../media/image19.jpeg"/><Relationship Id="rId1" Type="http://schemas.openxmlformats.org/officeDocument/2006/relationships/image" Target="../media/image18.jpeg"/><Relationship Id="rId6" Type="http://schemas.openxmlformats.org/officeDocument/2006/relationships/hyperlink" Target="https://www.flickr.com/photos/ministerio_tic/6803410677" TargetMode="External"/><Relationship Id="rId5" Type="http://schemas.openxmlformats.org/officeDocument/2006/relationships/image" Target="../media/image21.jpg&amp;ehk=wrPIWHcRXX9463wvbqlfyw&amp;r=0&amp;pid=OfficeInsert"/><Relationship Id="rId4" Type="http://schemas.openxmlformats.org/officeDocument/2006/relationships/hyperlink" Target="http://ivanrivera-pmp.blogspot.com/2010/07/documentar-el-proyecto-ayuda-prevenir.html"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house-info.blogspot.com/2010/02/problemas-com-dual-boot.html" TargetMode="External"/><Relationship Id="rId1" Type="http://schemas.openxmlformats.org/officeDocument/2006/relationships/image" Target="../media/image14.PNG&amp;ehk=ohwm5b9inNOT"/><Relationship Id="rId5" Type="http://schemas.openxmlformats.org/officeDocument/2006/relationships/image" Target="../media/image17.png"/><Relationship Id="rId4" Type="http://schemas.openxmlformats.org/officeDocument/2006/relationships/image" Target="../media/image16.jpg"/></Relationships>
</file>

<file path=ppt/diagrams/_rels/drawing4.xml.rels><?xml version="1.0" encoding="UTF-8" standalone="yes"?>
<Relationships xmlns="http://schemas.openxmlformats.org/package/2006/relationships"><Relationship Id="rId3" Type="http://schemas.openxmlformats.org/officeDocument/2006/relationships/image" Target="../media/image20.jpg&amp;ehk=xyrbQBsUBPD"/><Relationship Id="rId2" Type="http://schemas.openxmlformats.org/officeDocument/2006/relationships/image" Target="../media/image19.jpeg"/><Relationship Id="rId1" Type="http://schemas.openxmlformats.org/officeDocument/2006/relationships/image" Target="../media/image18.jpeg"/><Relationship Id="rId6" Type="http://schemas.openxmlformats.org/officeDocument/2006/relationships/hyperlink" Target="https://www.flickr.com/photos/ministerio_tic/6803410677" TargetMode="External"/><Relationship Id="rId5" Type="http://schemas.openxmlformats.org/officeDocument/2006/relationships/image" Target="../media/image21.jpg&amp;ehk=wrPIWHcRXX9463wvbqlfyw&amp;r=0&amp;pid=OfficeInsert"/><Relationship Id="rId4" Type="http://schemas.openxmlformats.org/officeDocument/2006/relationships/hyperlink" Target="http://ivanrivera-pmp.blogspot.com/2010/07/documentar-el-proyecto-ayuda-prevenir.html"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6A60B8-8ADB-42A0-B525-D634244F5B13}" type="doc">
      <dgm:prSet loTypeId="urn:microsoft.com/office/officeart/2005/8/layout/process5" loCatId="process" qsTypeId="urn:microsoft.com/office/officeart/2005/8/quickstyle/simple1" qsCatId="simple" csTypeId="urn:microsoft.com/office/officeart/2005/8/colors/colorful1" csCatId="colorful" phldr="1"/>
      <dgm:spPr/>
    </dgm:pt>
    <dgm:pt modelId="{457FDA0B-7DC0-4EDD-B6D7-278B60D69E2F}">
      <dgm:prSet phldrT="[Texto]"/>
      <dgm:spPr/>
      <dgm:t>
        <a:bodyPr/>
        <a:lstStyle/>
        <a:p>
          <a:r>
            <a:rPr lang="es-CO" dirty="0"/>
            <a:t>Tercero verificador </a:t>
          </a:r>
          <a:r>
            <a:rPr lang="es-CO" b="1" dirty="0"/>
            <a:t>notifica</a:t>
          </a:r>
          <a:r>
            <a:rPr lang="es-CO" dirty="0"/>
            <a:t> al  RF la realización de la visita de verificación.</a:t>
          </a:r>
        </a:p>
      </dgm:t>
    </dgm:pt>
    <dgm:pt modelId="{A6B588F0-3AE4-46BC-826E-1234E1BE6540}" type="parTrans" cxnId="{F8F2484D-5A0A-4AD1-874A-AB854478D0AA}">
      <dgm:prSet/>
      <dgm:spPr/>
      <dgm:t>
        <a:bodyPr/>
        <a:lstStyle/>
        <a:p>
          <a:endParaRPr lang="es-CO"/>
        </a:p>
      </dgm:t>
    </dgm:pt>
    <dgm:pt modelId="{D45F4C55-88C5-4778-A8D6-3CAC5B0BACAC}" type="sibTrans" cxnId="{F8F2484D-5A0A-4AD1-874A-AB854478D0AA}">
      <dgm:prSet/>
      <dgm:spPr/>
      <dgm:t>
        <a:bodyPr/>
        <a:lstStyle/>
        <a:p>
          <a:endParaRPr lang="es-CO"/>
        </a:p>
      </dgm:t>
    </dgm:pt>
    <dgm:pt modelId="{0266C2CB-CA0C-45DB-9BA6-6EAAB7BBC3DA}">
      <dgm:prSet/>
      <dgm:spPr/>
      <dgm:t>
        <a:bodyPr/>
        <a:lstStyle/>
        <a:p>
          <a:r>
            <a:rPr lang="es-CO" dirty="0"/>
            <a:t>Acuerdo de fecha y hora  de visita </a:t>
          </a:r>
        </a:p>
        <a:p>
          <a:r>
            <a:rPr lang="es-CO" b="1" u="sng" dirty="0"/>
            <a:t>(18 horas)</a:t>
          </a:r>
        </a:p>
      </dgm:t>
    </dgm:pt>
    <dgm:pt modelId="{3DD81F30-EA5C-4459-9714-54D241087228}" type="parTrans" cxnId="{30E2CD31-CA88-4233-A3C0-891F17D603B0}">
      <dgm:prSet/>
      <dgm:spPr/>
      <dgm:t>
        <a:bodyPr/>
        <a:lstStyle/>
        <a:p>
          <a:endParaRPr lang="es-CO"/>
        </a:p>
      </dgm:t>
    </dgm:pt>
    <dgm:pt modelId="{09D5DF40-3A28-4A69-A2B7-DCA3D866827F}" type="sibTrans" cxnId="{30E2CD31-CA88-4233-A3C0-891F17D603B0}">
      <dgm:prSet/>
      <dgm:spPr/>
      <dgm:t>
        <a:bodyPr/>
        <a:lstStyle/>
        <a:p>
          <a:endParaRPr lang="es-CO"/>
        </a:p>
      </dgm:t>
    </dgm:pt>
    <dgm:pt modelId="{29D32EBE-B2F3-4B21-97C7-DB4F27CB8D46}">
      <dgm:prSet/>
      <dgm:spPr/>
      <dgm:t>
        <a:bodyPr/>
        <a:lstStyle/>
        <a:p>
          <a:r>
            <a:rPr lang="es-CO"/>
            <a:t>RF informa a los agentes con acceso al sistema de medición.</a:t>
          </a:r>
          <a:endParaRPr lang="es-CO" dirty="0"/>
        </a:p>
      </dgm:t>
    </dgm:pt>
    <dgm:pt modelId="{18CE91EE-31CC-4922-A7D4-E25BA400866D}" type="parTrans" cxnId="{29965275-13B2-4E4B-ABF5-EEA69EB6372E}">
      <dgm:prSet/>
      <dgm:spPr/>
      <dgm:t>
        <a:bodyPr/>
        <a:lstStyle/>
        <a:p>
          <a:endParaRPr lang="es-CO"/>
        </a:p>
      </dgm:t>
    </dgm:pt>
    <dgm:pt modelId="{F7C97EDD-4BCC-4D5E-8A4D-A3591D50C0D3}" type="sibTrans" cxnId="{29965275-13B2-4E4B-ABF5-EEA69EB6372E}">
      <dgm:prSet/>
      <dgm:spPr/>
      <dgm:t>
        <a:bodyPr/>
        <a:lstStyle/>
        <a:p>
          <a:endParaRPr lang="es-CO"/>
        </a:p>
      </dgm:t>
    </dgm:pt>
    <dgm:pt modelId="{EFA98874-B216-4A53-9A96-B2BE10FB36D4}">
      <dgm:prSet/>
      <dgm:spPr/>
      <dgm:t>
        <a:bodyPr/>
        <a:lstStyle/>
        <a:p>
          <a:r>
            <a:rPr lang="es-CO" dirty="0"/>
            <a:t>Realización de la visita </a:t>
          </a:r>
        </a:p>
        <a:p>
          <a:r>
            <a:rPr lang="es-CO" b="1" u="sng" dirty="0"/>
            <a:t>(dentro de las 48 horas siguientes a la notificación)</a:t>
          </a:r>
        </a:p>
      </dgm:t>
    </dgm:pt>
    <dgm:pt modelId="{81344131-A9CD-4912-9B07-9F72FEA720FF}" type="parTrans" cxnId="{851D0DF9-DB42-4A81-B824-243BC419A4C3}">
      <dgm:prSet/>
      <dgm:spPr/>
      <dgm:t>
        <a:bodyPr/>
        <a:lstStyle/>
        <a:p>
          <a:endParaRPr lang="es-CO"/>
        </a:p>
      </dgm:t>
    </dgm:pt>
    <dgm:pt modelId="{0E5DAAC3-6976-4BF5-8106-D09D2A339C35}" type="sibTrans" cxnId="{851D0DF9-DB42-4A81-B824-243BC419A4C3}">
      <dgm:prSet/>
      <dgm:spPr/>
      <dgm:t>
        <a:bodyPr/>
        <a:lstStyle/>
        <a:p>
          <a:endParaRPr lang="es-CO"/>
        </a:p>
      </dgm:t>
    </dgm:pt>
    <dgm:pt modelId="{322D51FE-E890-4B36-81AE-3F8C044CF832}">
      <dgm:prSet/>
      <dgm:spPr/>
      <dgm:t>
        <a:bodyPr/>
        <a:lstStyle/>
        <a:p>
          <a:r>
            <a:rPr lang="es-CO"/>
            <a:t>Entrega informe preliminar del tercero al ASIC y del ASIC al agente.</a:t>
          </a:r>
          <a:endParaRPr lang="es-CO" dirty="0"/>
        </a:p>
      </dgm:t>
    </dgm:pt>
    <dgm:pt modelId="{12665F6D-A1AF-42FC-9AA9-46BBB04253E3}" type="parTrans" cxnId="{AA2B56C4-7F67-4BC2-9445-C15585168D56}">
      <dgm:prSet/>
      <dgm:spPr/>
      <dgm:t>
        <a:bodyPr/>
        <a:lstStyle/>
        <a:p>
          <a:endParaRPr lang="es-CO"/>
        </a:p>
      </dgm:t>
    </dgm:pt>
    <dgm:pt modelId="{4BADAA32-9D43-4F7C-AE31-751C513E528F}" type="sibTrans" cxnId="{AA2B56C4-7F67-4BC2-9445-C15585168D56}">
      <dgm:prSet/>
      <dgm:spPr/>
      <dgm:t>
        <a:bodyPr/>
        <a:lstStyle/>
        <a:p>
          <a:endParaRPr lang="es-CO"/>
        </a:p>
      </dgm:t>
    </dgm:pt>
    <dgm:pt modelId="{8ADCEE59-C942-40EE-87AD-E5304CE96EA7}">
      <dgm:prSet/>
      <dgm:spPr/>
      <dgm:t>
        <a:bodyPr/>
        <a:lstStyle/>
        <a:p>
          <a:r>
            <a:rPr lang="es-CO" dirty="0"/>
            <a:t>Plazo para presentar observaciones</a:t>
          </a:r>
        </a:p>
        <a:p>
          <a:r>
            <a:rPr lang="es-CO" b="1" u="sng" dirty="0"/>
            <a:t> (5 días hábiles)</a:t>
          </a:r>
        </a:p>
      </dgm:t>
    </dgm:pt>
    <dgm:pt modelId="{B928E6DD-0CFD-47A3-AC2F-98EBE1A962A9}" type="parTrans" cxnId="{6B0F173F-7AFD-46FF-B812-FEFE814A0751}">
      <dgm:prSet/>
      <dgm:spPr/>
      <dgm:t>
        <a:bodyPr/>
        <a:lstStyle/>
        <a:p>
          <a:endParaRPr lang="es-CO"/>
        </a:p>
      </dgm:t>
    </dgm:pt>
    <dgm:pt modelId="{BFF47D12-3E6F-483F-983F-6CEF7F42A227}" type="sibTrans" cxnId="{6B0F173F-7AFD-46FF-B812-FEFE814A0751}">
      <dgm:prSet/>
      <dgm:spPr/>
      <dgm:t>
        <a:bodyPr/>
        <a:lstStyle/>
        <a:p>
          <a:endParaRPr lang="es-CO"/>
        </a:p>
      </dgm:t>
    </dgm:pt>
    <dgm:pt modelId="{AFD9A70A-D746-4398-8E31-633CCBAE51D6}">
      <dgm:prSet/>
      <dgm:spPr/>
      <dgm:t>
        <a:bodyPr/>
        <a:lstStyle/>
        <a:p>
          <a:r>
            <a:rPr lang="es-CO" dirty="0"/>
            <a:t>Plazo máximo para emitir informe definitivo</a:t>
          </a:r>
        </a:p>
        <a:p>
          <a:r>
            <a:rPr lang="es-CO" b="1" u="sng" dirty="0"/>
            <a:t> (5 días hábiles)</a:t>
          </a:r>
        </a:p>
      </dgm:t>
    </dgm:pt>
    <dgm:pt modelId="{A03FE4D8-6640-439C-B695-21A6BCC874BE}" type="parTrans" cxnId="{12418E2B-1AE6-4465-AF66-1931095156DF}">
      <dgm:prSet/>
      <dgm:spPr/>
      <dgm:t>
        <a:bodyPr/>
        <a:lstStyle/>
        <a:p>
          <a:endParaRPr lang="es-CO"/>
        </a:p>
      </dgm:t>
    </dgm:pt>
    <dgm:pt modelId="{76E430C9-8C43-4AF1-A4BD-0532F656CEBF}" type="sibTrans" cxnId="{12418E2B-1AE6-4465-AF66-1931095156DF}">
      <dgm:prSet/>
      <dgm:spPr/>
      <dgm:t>
        <a:bodyPr/>
        <a:lstStyle/>
        <a:p>
          <a:endParaRPr lang="es-CO"/>
        </a:p>
      </dgm:t>
    </dgm:pt>
    <dgm:pt modelId="{C97CAFF7-A93D-4A8C-AED1-BD88E7853F75}">
      <dgm:prSet/>
      <dgm:spPr/>
      <dgm:t>
        <a:bodyPr/>
        <a:lstStyle/>
        <a:p>
          <a:r>
            <a:rPr lang="es-CO"/>
            <a:t>Publicación de informe definitivo por cada frontera.</a:t>
          </a:r>
          <a:endParaRPr lang="es-CO" dirty="0"/>
        </a:p>
      </dgm:t>
    </dgm:pt>
    <dgm:pt modelId="{8ED6A3A5-FB47-4E6C-8AA3-F6ED87C4E5C9}" type="parTrans" cxnId="{D56670FC-6557-48E6-ADCF-B11F6D4B9B34}">
      <dgm:prSet/>
      <dgm:spPr/>
      <dgm:t>
        <a:bodyPr/>
        <a:lstStyle/>
        <a:p>
          <a:endParaRPr lang="es-CO"/>
        </a:p>
      </dgm:t>
    </dgm:pt>
    <dgm:pt modelId="{927E1DAC-F74F-40BE-8D9E-E78B10DE9253}" type="sibTrans" cxnId="{D56670FC-6557-48E6-ADCF-B11F6D4B9B34}">
      <dgm:prSet/>
      <dgm:spPr/>
      <dgm:t>
        <a:bodyPr/>
        <a:lstStyle/>
        <a:p>
          <a:endParaRPr lang="es-CO"/>
        </a:p>
      </dgm:t>
    </dgm:pt>
    <dgm:pt modelId="{78377B3A-0E9D-447C-95DF-43DBFDF5E0B3}" type="pres">
      <dgm:prSet presAssocID="{666A60B8-8ADB-42A0-B525-D634244F5B13}" presName="diagram" presStyleCnt="0">
        <dgm:presLayoutVars>
          <dgm:dir/>
          <dgm:resizeHandles val="exact"/>
        </dgm:presLayoutVars>
      </dgm:prSet>
      <dgm:spPr/>
    </dgm:pt>
    <dgm:pt modelId="{45FD1749-4D18-42B6-9B56-2DB138B881A3}" type="pres">
      <dgm:prSet presAssocID="{457FDA0B-7DC0-4EDD-B6D7-278B60D69E2F}" presName="node" presStyleLbl="node1" presStyleIdx="0" presStyleCnt="8" custScaleX="103905" custScaleY="98940">
        <dgm:presLayoutVars>
          <dgm:bulletEnabled val="1"/>
        </dgm:presLayoutVars>
      </dgm:prSet>
      <dgm:spPr/>
    </dgm:pt>
    <dgm:pt modelId="{7FE8F3B7-B278-4860-B696-6D6DCF170A95}" type="pres">
      <dgm:prSet presAssocID="{D45F4C55-88C5-4778-A8D6-3CAC5B0BACAC}" presName="sibTrans" presStyleLbl="sibTrans2D1" presStyleIdx="0" presStyleCnt="7"/>
      <dgm:spPr/>
    </dgm:pt>
    <dgm:pt modelId="{63394854-0925-43FF-A5AE-25CD56FA3069}" type="pres">
      <dgm:prSet presAssocID="{D45F4C55-88C5-4778-A8D6-3CAC5B0BACAC}" presName="connectorText" presStyleLbl="sibTrans2D1" presStyleIdx="0" presStyleCnt="7"/>
      <dgm:spPr/>
    </dgm:pt>
    <dgm:pt modelId="{3D97438F-C7C6-4E2E-9A6B-EB026884751A}" type="pres">
      <dgm:prSet presAssocID="{0266C2CB-CA0C-45DB-9BA6-6EAAB7BBC3DA}" presName="node" presStyleLbl="node1" presStyleIdx="1" presStyleCnt="8">
        <dgm:presLayoutVars>
          <dgm:bulletEnabled val="1"/>
        </dgm:presLayoutVars>
      </dgm:prSet>
      <dgm:spPr/>
    </dgm:pt>
    <dgm:pt modelId="{51390523-E480-457E-9022-8635BD95AED8}" type="pres">
      <dgm:prSet presAssocID="{09D5DF40-3A28-4A69-A2B7-DCA3D866827F}" presName="sibTrans" presStyleLbl="sibTrans2D1" presStyleIdx="1" presStyleCnt="7"/>
      <dgm:spPr/>
    </dgm:pt>
    <dgm:pt modelId="{B9C1610C-4127-4453-9578-F33D76FF9601}" type="pres">
      <dgm:prSet presAssocID="{09D5DF40-3A28-4A69-A2B7-DCA3D866827F}" presName="connectorText" presStyleLbl="sibTrans2D1" presStyleIdx="1" presStyleCnt="7"/>
      <dgm:spPr/>
    </dgm:pt>
    <dgm:pt modelId="{073A33B7-73E1-4330-A471-824016B3DD03}" type="pres">
      <dgm:prSet presAssocID="{29D32EBE-B2F3-4B21-97C7-DB4F27CB8D46}" presName="node" presStyleLbl="node1" presStyleIdx="2" presStyleCnt="8">
        <dgm:presLayoutVars>
          <dgm:bulletEnabled val="1"/>
        </dgm:presLayoutVars>
      </dgm:prSet>
      <dgm:spPr/>
    </dgm:pt>
    <dgm:pt modelId="{D785B297-FDF7-4696-BB8B-B1B70F17E307}" type="pres">
      <dgm:prSet presAssocID="{F7C97EDD-4BCC-4D5E-8A4D-A3591D50C0D3}" presName="sibTrans" presStyleLbl="sibTrans2D1" presStyleIdx="2" presStyleCnt="7"/>
      <dgm:spPr/>
    </dgm:pt>
    <dgm:pt modelId="{E5DD0D15-9953-469F-B8B2-1B5ADEB9A57A}" type="pres">
      <dgm:prSet presAssocID="{F7C97EDD-4BCC-4D5E-8A4D-A3591D50C0D3}" presName="connectorText" presStyleLbl="sibTrans2D1" presStyleIdx="2" presStyleCnt="7"/>
      <dgm:spPr/>
    </dgm:pt>
    <dgm:pt modelId="{12A8342C-49C7-475D-B753-E09DF1654AE7}" type="pres">
      <dgm:prSet presAssocID="{EFA98874-B216-4A53-9A96-B2BE10FB36D4}" presName="node" presStyleLbl="node1" presStyleIdx="3" presStyleCnt="8">
        <dgm:presLayoutVars>
          <dgm:bulletEnabled val="1"/>
        </dgm:presLayoutVars>
      </dgm:prSet>
      <dgm:spPr/>
    </dgm:pt>
    <dgm:pt modelId="{31BAAFCC-6A55-4E80-907E-19F4694B8576}" type="pres">
      <dgm:prSet presAssocID="{0E5DAAC3-6976-4BF5-8106-D09D2A339C35}" presName="sibTrans" presStyleLbl="sibTrans2D1" presStyleIdx="3" presStyleCnt="7"/>
      <dgm:spPr/>
    </dgm:pt>
    <dgm:pt modelId="{4F0F0265-3BD2-44D3-996E-0048CC521FE0}" type="pres">
      <dgm:prSet presAssocID="{0E5DAAC3-6976-4BF5-8106-D09D2A339C35}" presName="connectorText" presStyleLbl="sibTrans2D1" presStyleIdx="3" presStyleCnt="7"/>
      <dgm:spPr/>
    </dgm:pt>
    <dgm:pt modelId="{FB7522FF-B5E3-496A-8C7E-C8EDF8CC2AB5}" type="pres">
      <dgm:prSet presAssocID="{322D51FE-E890-4B36-81AE-3F8C044CF832}" presName="node" presStyleLbl="node1" presStyleIdx="4" presStyleCnt="8">
        <dgm:presLayoutVars>
          <dgm:bulletEnabled val="1"/>
        </dgm:presLayoutVars>
      </dgm:prSet>
      <dgm:spPr/>
    </dgm:pt>
    <dgm:pt modelId="{9CCE446F-FDE1-477E-B309-514F8733F3FA}" type="pres">
      <dgm:prSet presAssocID="{4BADAA32-9D43-4F7C-AE31-751C513E528F}" presName="sibTrans" presStyleLbl="sibTrans2D1" presStyleIdx="4" presStyleCnt="7"/>
      <dgm:spPr/>
    </dgm:pt>
    <dgm:pt modelId="{7F1BD472-A4EE-4BD4-9180-00B0B0D2D4CE}" type="pres">
      <dgm:prSet presAssocID="{4BADAA32-9D43-4F7C-AE31-751C513E528F}" presName="connectorText" presStyleLbl="sibTrans2D1" presStyleIdx="4" presStyleCnt="7"/>
      <dgm:spPr/>
    </dgm:pt>
    <dgm:pt modelId="{23196842-7BD2-45EA-B4CA-6B96B4D2CE10}" type="pres">
      <dgm:prSet presAssocID="{8ADCEE59-C942-40EE-87AD-E5304CE96EA7}" presName="node" presStyleLbl="node1" presStyleIdx="5" presStyleCnt="8">
        <dgm:presLayoutVars>
          <dgm:bulletEnabled val="1"/>
        </dgm:presLayoutVars>
      </dgm:prSet>
      <dgm:spPr/>
    </dgm:pt>
    <dgm:pt modelId="{035ECCD0-FD28-41C4-96CE-A24897A5C7E7}" type="pres">
      <dgm:prSet presAssocID="{BFF47D12-3E6F-483F-983F-6CEF7F42A227}" presName="sibTrans" presStyleLbl="sibTrans2D1" presStyleIdx="5" presStyleCnt="7"/>
      <dgm:spPr/>
    </dgm:pt>
    <dgm:pt modelId="{3606A5D7-7DBF-4493-A487-D0CDC1FBEF96}" type="pres">
      <dgm:prSet presAssocID="{BFF47D12-3E6F-483F-983F-6CEF7F42A227}" presName="connectorText" presStyleLbl="sibTrans2D1" presStyleIdx="5" presStyleCnt="7"/>
      <dgm:spPr/>
    </dgm:pt>
    <dgm:pt modelId="{890592F8-8D37-4D06-8CCE-D2634097C9DA}" type="pres">
      <dgm:prSet presAssocID="{AFD9A70A-D746-4398-8E31-633CCBAE51D6}" presName="node" presStyleLbl="node1" presStyleIdx="6" presStyleCnt="8">
        <dgm:presLayoutVars>
          <dgm:bulletEnabled val="1"/>
        </dgm:presLayoutVars>
      </dgm:prSet>
      <dgm:spPr/>
    </dgm:pt>
    <dgm:pt modelId="{14069D06-43E5-425F-80BC-62D77BD0EDE4}" type="pres">
      <dgm:prSet presAssocID="{76E430C9-8C43-4AF1-A4BD-0532F656CEBF}" presName="sibTrans" presStyleLbl="sibTrans2D1" presStyleIdx="6" presStyleCnt="7"/>
      <dgm:spPr/>
    </dgm:pt>
    <dgm:pt modelId="{430BD8F3-72F6-494A-B723-AE43ADF262D2}" type="pres">
      <dgm:prSet presAssocID="{76E430C9-8C43-4AF1-A4BD-0532F656CEBF}" presName="connectorText" presStyleLbl="sibTrans2D1" presStyleIdx="6" presStyleCnt="7"/>
      <dgm:spPr/>
    </dgm:pt>
    <dgm:pt modelId="{688CE9D9-7470-4971-9E37-5A462E2B267B}" type="pres">
      <dgm:prSet presAssocID="{C97CAFF7-A93D-4A8C-AED1-BD88E7853F75}" presName="node" presStyleLbl="node1" presStyleIdx="7" presStyleCnt="8">
        <dgm:presLayoutVars>
          <dgm:bulletEnabled val="1"/>
        </dgm:presLayoutVars>
      </dgm:prSet>
      <dgm:spPr/>
    </dgm:pt>
  </dgm:ptLst>
  <dgm:cxnLst>
    <dgm:cxn modelId="{CB1D7812-F936-453E-9CB0-EA2C74263AA3}" type="presOf" srcId="{76E430C9-8C43-4AF1-A4BD-0532F656CEBF}" destId="{430BD8F3-72F6-494A-B723-AE43ADF262D2}" srcOrd="1" destOrd="0" presId="urn:microsoft.com/office/officeart/2005/8/layout/process5"/>
    <dgm:cxn modelId="{850ED119-2ED9-454B-A7D6-514F434588B7}" type="presOf" srcId="{C97CAFF7-A93D-4A8C-AED1-BD88E7853F75}" destId="{688CE9D9-7470-4971-9E37-5A462E2B267B}" srcOrd="0" destOrd="0" presId="urn:microsoft.com/office/officeart/2005/8/layout/process5"/>
    <dgm:cxn modelId="{12418E2B-1AE6-4465-AF66-1931095156DF}" srcId="{666A60B8-8ADB-42A0-B525-D634244F5B13}" destId="{AFD9A70A-D746-4398-8E31-633CCBAE51D6}" srcOrd="6" destOrd="0" parTransId="{A03FE4D8-6640-439C-B695-21A6BCC874BE}" sibTransId="{76E430C9-8C43-4AF1-A4BD-0532F656CEBF}"/>
    <dgm:cxn modelId="{30E2CD31-CA88-4233-A3C0-891F17D603B0}" srcId="{666A60B8-8ADB-42A0-B525-D634244F5B13}" destId="{0266C2CB-CA0C-45DB-9BA6-6EAAB7BBC3DA}" srcOrd="1" destOrd="0" parTransId="{3DD81F30-EA5C-4459-9714-54D241087228}" sibTransId="{09D5DF40-3A28-4A69-A2B7-DCA3D866827F}"/>
    <dgm:cxn modelId="{8972EA39-F609-4245-A7A7-A7CA80D123D3}" type="presOf" srcId="{AFD9A70A-D746-4398-8E31-633CCBAE51D6}" destId="{890592F8-8D37-4D06-8CCE-D2634097C9DA}" srcOrd="0" destOrd="0" presId="urn:microsoft.com/office/officeart/2005/8/layout/process5"/>
    <dgm:cxn modelId="{6B0F173F-7AFD-46FF-B812-FEFE814A0751}" srcId="{666A60B8-8ADB-42A0-B525-D634244F5B13}" destId="{8ADCEE59-C942-40EE-87AD-E5304CE96EA7}" srcOrd="5" destOrd="0" parTransId="{B928E6DD-0CFD-47A3-AC2F-98EBE1A962A9}" sibTransId="{BFF47D12-3E6F-483F-983F-6CEF7F42A227}"/>
    <dgm:cxn modelId="{0EA9B85D-ACE8-430B-AA86-CBE523A2298C}" type="presOf" srcId="{09D5DF40-3A28-4A69-A2B7-DCA3D866827F}" destId="{B9C1610C-4127-4453-9578-F33D76FF9601}" srcOrd="1" destOrd="0" presId="urn:microsoft.com/office/officeart/2005/8/layout/process5"/>
    <dgm:cxn modelId="{FF8F7341-759B-4E2E-991D-074DC0EC42AF}" type="presOf" srcId="{0E5DAAC3-6976-4BF5-8106-D09D2A339C35}" destId="{4F0F0265-3BD2-44D3-996E-0048CC521FE0}" srcOrd="1" destOrd="0" presId="urn:microsoft.com/office/officeart/2005/8/layout/process5"/>
    <dgm:cxn modelId="{E4B50D4A-838F-47B3-8727-5FBAD3F8080B}" type="presOf" srcId="{457FDA0B-7DC0-4EDD-B6D7-278B60D69E2F}" destId="{45FD1749-4D18-42B6-9B56-2DB138B881A3}" srcOrd="0" destOrd="0" presId="urn:microsoft.com/office/officeart/2005/8/layout/process5"/>
    <dgm:cxn modelId="{C2A7A34B-9CF6-4BCA-857C-006DD3A5B0EF}" type="presOf" srcId="{BFF47D12-3E6F-483F-983F-6CEF7F42A227}" destId="{035ECCD0-FD28-41C4-96CE-A24897A5C7E7}" srcOrd="0" destOrd="0" presId="urn:microsoft.com/office/officeart/2005/8/layout/process5"/>
    <dgm:cxn modelId="{F8F2484D-5A0A-4AD1-874A-AB854478D0AA}" srcId="{666A60B8-8ADB-42A0-B525-D634244F5B13}" destId="{457FDA0B-7DC0-4EDD-B6D7-278B60D69E2F}" srcOrd="0" destOrd="0" parTransId="{A6B588F0-3AE4-46BC-826E-1234E1BE6540}" sibTransId="{D45F4C55-88C5-4778-A8D6-3CAC5B0BACAC}"/>
    <dgm:cxn modelId="{94AF1050-326A-44B4-831F-8BAFA5E4B592}" type="presOf" srcId="{BFF47D12-3E6F-483F-983F-6CEF7F42A227}" destId="{3606A5D7-7DBF-4493-A487-D0CDC1FBEF96}" srcOrd="1" destOrd="0" presId="urn:microsoft.com/office/officeart/2005/8/layout/process5"/>
    <dgm:cxn modelId="{BF9DA350-D44E-4E74-B4A6-A9D6EE68293F}" type="presOf" srcId="{322D51FE-E890-4B36-81AE-3F8C044CF832}" destId="{FB7522FF-B5E3-496A-8C7E-C8EDF8CC2AB5}" srcOrd="0" destOrd="0" presId="urn:microsoft.com/office/officeart/2005/8/layout/process5"/>
    <dgm:cxn modelId="{29965275-13B2-4E4B-ABF5-EEA69EB6372E}" srcId="{666A60B8-8ADB-42A0-B525-D634244F5B13}" destId="{29D32EBE-B2F3-4B21-97C7-DB4F27CB8D46}" srcOrd="2" destOrd="0" parTransId="{18CE91EE-31CC-4922-A7D4-E25BA400866D}" sibTransId="{F7C97EDD-4BCC-4D5E-8A4D-A3591D50C0D3}"/>
    <dgm:cxn modelId="{11834958-1425-4D23-A30A-CB5A4FED939A}" type="presOf" srcId="{D45F4C55-88C5-4778-A8D6-3CAC5B0BACAC}" destId="{63394854-0925-43FF-A5AE-25CD56FA3069}" srcOrd="1" destOrd="0" presId="urn:microsoft.com/office/officeart/2005/8/layout/process5"/>
    <dgm:cxn modelId="{B9A1F487-FA48-43BC-A6E1-CA19F994FBA2}" type="presOf" srcId="{8ADCEE59-C942-40EE-87AD-E5304CE96EA7}" destId="{23196842-7BD2-45EA-B4CA-6B96B4D2CE10}" srcOrd="0" destOrd="0" presId="urn:microsoft.com/office/officeart/2005/8/layout/process5"/>
    <dgm:cxn modelId="{26FB4288-D046-490D-B0B0-4EA2B290E288}" type="presOf" srcId="{F7C97EDD-4BCC-4D5E-8A4D-A3591D50C0D3}" destId="{D785B297-FDF7-4696-BB8B-B1B70F17E307}" srcOrd="0" destOrd="0" presId="urn:microsoft.com/office/officeart/2005/8/layout/process5"/>
    <dgm:cxn modelId="{5CE03589-E3F3-4162-BA55-047C4704204B}" type="presOf" srcId="{EFA98874-B216-4A53-9A96-B2BE10FB36D4}" destId="{12A8342C-49C7-475D-B753-E09DF1654AE7}" srcOrd="0" destOrd="0" presId="urn:microsoft.com/office/officeart/2005/8/layout/process5"/>
    <dgm:cxn modelId="{A9AC9C8C-F0E1-497D-ACDC-175B449C6CE8}" type="presOf" srcId="{666A60B8-8ADB-42A0-B525-D634244F5B13}" destId="{78377B3A-0E9D-447C-95DF-43DBFDF5E0B3}" srcOrd="0" destOrd="0" presId="urn:microsoft.com/office/officeart/2005/8/layout/process5"/>
    <dgm:cxn modelId="{65FC5E9A-17E7-456A-8E99-A52EE9C1CF22}" type="presOf" srcId="{0E5DAAC3-6976-4BF5-8106-D09D2A339C35}" destId="{31BAAFCC-6A55-4E80-907E-19F4694B8576}" srcOrd="0" destOrd="0" presId="urn:microsoft.com/office/officeart/2005/8/layout/process5"/>
    <dgm:cxn modelId="{4A9776AC-DA07-47FD-93A0-507D144710BB}" type="presOf" srcId="{D45F4C55-88C5-4778-A8D6-3CAC5B0BACAC}" destId="{7FE8F3B7-B278-4860-B696-6D6DCF170A95}" srcOrd="0" destOrd="0" presId="urn:microsoft.com/office/officeart/2005/8/layout/process5"/>
    <dgm:cxn modelId="{4A0638BF-2BF6-4B4E-A544-B09C9CA252C4}" type="presOf" srcId="{F7C97EDD-4BCC-4D5E-8A4D-A3591D50C0D3}" destId="{E5DD0D15-9953-469F-B8B2-1B5ADEB9A57A}" srcOrd="1" destOrd="0" presId="urn:microsoft.com/office/officeart/2005/8/layout/process5"/>
    <dgm:cxn modelId="{AA2B56C4-7F67-4BC2-9445-C15585168D56}" srcId="{666A60B8-8ADB-42A0-B525-D634244F5B13}" destId="{322D51FE-E890-4B36-81AE-3F8C044CF832}" srcOrd="4" destOrd="0" parTransId="{12665F6D-A1AF-42FC-9AA9-46BBB04253E3}" sibTransId="{4BADAA32-9D43-4F7C-AE31-751C513E528F}"/>
    <dgm:cxn modelId="{9DC728C5-6D7D-4BA9-9691-9A78320DC9E4}" type="presOf" srcId="{0266C2CB-CA0C-45DB-9BA6-6EAAB7BBC3DA}" destId="{3D97438F-C7C6-4E2E-9A6B-EB026884751A}" srcOrd="0" destOrd="0" presId="urn:microsoft.com/office/officeart/2005/8/layout/process5"/>
    <dgm:cxn modelId="{0F92C5CB-CDD6-4E6F-AE17-6638630E9DB5}" type="presOf" srcId="{4BADAA32-9D43-4F7C-AE31-751C513E528F}" destId="{9CCE446F-FDE1-477E-B309-514F8733F3FA}" srcOrd="0" destOrd="0" presId="urn:microsoft.com/office/officeart/2005/8/layout/process5"/>
    <dgm:cxn modelId="{5FB30AD4-7BAF-4891-A0C1-A30AE7DF3137}" type="presOf" srcId="{09D5DF40-3A28-4A69-A2B7-DCA3D866827F}" destId="{51390523-E480-457E-9022-8635BD95AED8}" srcOrd="0" destOrd="0" presId="urn:microsoft.com/office/officeart/2005/8/layout/process5"/>
    <dgm:cxn modelId="{3E2A58D4-2A62-48B6-8573-74562A5B91C7}" type="presOf" srcId="{4BADAA32-9D43-4F7C-AE31-751C513E528F}" destId="{7F1BD472-A4EE-4BD4-9180-00B0B0D2D4CE}" srcOrd="1" destOrd="0" presId="urn:microsoft.com/office/officeart/2005/8/layout/process5"/>
    <dgm:cxn modelId="{99DBD4E5-0DB7-430C-B31E-E8528FD64A61}" type="presOf" srcId="{76E430C9-8C43-4AF1-A4BD-0532F656CEBF}" destId="{14069D06-43E5-425F-80BC-62D77BD0EDE4}" srcOrd="0" destOrd="0" presId="urn:microsoft.com/office/officeart/2005/8/layout/process5"/>
    <dgm:cxn modelId="{851D0DF9-DB42-4A81-B824-243BC419A4C3}" srcId="{666A60B8-8ADB-42A0-B525-D634244F5B13}" destId="{EFA98874-B216-4A53-9A96-B2BE10FB36D4}" srcOrd="3" destOrd="0" parTransId="{81344131-A9CD-4912-9B07-9F72FEA720FF}" sibTransId="{0E5DAAC3-6976-4BF5-8106-D09D2A339C35}"/>
    <dgm:cxn modelId="{D56670FC-6557-48E6-ADCF-B11F6D4B9B34}" srcId="{666A60B8-8ADB-42A0-B525-D634244F5B13}" destId="{C97CAFF7-A93D-4A8C-AED1-BD88E7853F75}" srcOrd="7" destOrd="0" parTransId="{8ED6A3A5-FB47-4E6C-8AA3-F6ED87C4E5C9}" sibTransId="{927E1DAC-F74F-40BE-8D9E-E78B10DE9253}"/>
    <dgm:cxn modelId="{FDC5DFFF-1004-4293-8774-7072C1FB31F2}" type="presOf" srcId="{29D32EBE-B2F3-4B21-97C7-DB4F27CB8D46}" destId="{073A33B7-73E1-4330-A471-824016B3DD03}" srcOrd="0" destOrd="0" presId="urn:microsoft.com/office/officeart/2005/8/layout/process5"/>
    <dgm:cxn modelId="{4C76A26E-0E8A-40D9-9FD4-E382C02E3693}" type="presParOf" srcId="{78377B3A-0E9D-447C-95DF-43DBFDF5E0B3}" destId="{45FD1749-4D18-42B6-9B56-2DB138B881A3}" srcOrd="0" destOrd="0" presId="urn:microsoft.com/office/officeart/2005/8/layout/process5"/>
    <dgm:cxn modelId="{1B601FC5-5F56-4FBA-9DC7-58022C7907A0}" type="presParOf" srcId="{78377B3A-0E9D-447C-95DF-43DBFDF5E0B3}" destId="{7FE8F3B7-B278-4860-B696-6D6DCF170A95}" srcOrd="1" destOrd="0" presId="urn:microsoft.com/office/officeart/2005/8/layout/process5"/>
    <dgm:cxn modelId="{ABEC5357-88E6-4685-96B5-22B9BF316604}" type="presParOf" srcId="{7FE8F3B7-B278-4860-B696-6D6DCF170A95}" destId="{63394854-0925-43FF-A5AE-25CD56FA3069}" srcOrd="0" destOrd="0" presId="urn:microsoft.com/office/officeart/2005/8/layout/process5"/>
    <dgm:cxn modelId="{8AAB2B2C-6C75-4D07-9918-02E3BCE5B75E}" type="presParOf" srcId="{78377B3A-0E9D-447C-95DF-43DBFDF5E0B3}" destId="{3D97438F-C7C6-4E2E-9A6B-EB026884751A}" srcOrd="2" destOrd="0" presId="urn:microsoft.com/office/officeart/2005/8/layout/process5"/>
    <dgm:cxn modelId="{C0FC1550-D2B0-4156-830E-2680B5C7DD24}" type="presParOf" srcId="{78377B3A-0E9D-447C-95DF-43DBFDF5E0B3}" destId="{51390523-E480-457E-9022-8635BD95AED8}" srcOrd="3" destOrd="0" presId="urn:microsoft.com/office/officeart/2005/8/layout/process5"/>
    <dgm:cxn modelId="{31846E35-4DA1-45DD-B358-327D0F28CCB9}" type="presParOf" srcId="{51390523-E480-457E-9022-8635BD95AED8}" destId="{B9C1610C-4127-4453-9578-F33D76FF9601}" srcOrd="0" destOrd="0" presId="urn:microsoft.com/office/officeart/2005/8/layout/process5"/>
    <dgm:cxn modelId="{80E3E27F-5587-4D9B-A389-332C338D5061}" type="presParOf" srcId="{78377B3A-0E9D-447C-95DF-43DBFDF5E0B3}" destId="{073A33B7-73E1-4330-A471-824016B3DD03}" srcOrd="4" destOrd="0" presId="urn:microsoft.com/office/officeart/2005/8/layout/process5"/>
    <dgm:cxn modelId="{7CCDCB52-F9F8-421A-9E41-9450F24FAD95}" type="presParOf" srcId="{78377B3A-0E9D-447C-95DF-43DBFDF5E0B3}" destId="{D785B297-FDF7-4696-BB8B-B1B70F17E307}" srcOrd="5" destOrd="0" presId="urn:microsoft.com/office/officeart/2005/8/layout/process5"/>
    <dgm:cxn modelId="{5C23E1C8-F259-4950-9100-0FB514CC4D78}" type="presParOf" srcId="{D785B297-FDF7-4696-BB8B-B1B70F17E307}" destId="{E5DD0D15-9953-469F-B8B2-1B5ADEB9A57A}" srcOrd="0" destOrd="0" presId="urn:microsoft.com/office/officeart/2005/8/layout/process5"/>
    <dgm:cxn modelId="{5591FF7C-804F-4AC6-8842-851D3C0DAA03}" type="presParOf" srcId="{78377B3A-0E9D-447C-95DF-43DBFDF5E0B3}" destId="{12A8342C-49C7-475D-B753-E09DF1654AE7}" srcOrd="6" destOrd="0" presId="urn:microsoft.com/office/officeart/2005/8/layout/process5"/>
    <dgm:cxn modelId="{637C2165-0A56-44E6-9D17-B8317FA3700C}" type="presParOf" srcId="{78377B3A-0E9D-447C-95DF-43DBFDF5E0B3}" destId="{31BAAFCC-6A55-4E80-907E-19F4694B8576}" srcOrd="7" destOrd="0" presId="urn:microsoft.com/office/officeart/2005/8/layout/process5"/>
    <dgm:cxn modelId="{05266EBB-ACBC-40AB-AF7C-0ADE54713491}" type="presParOf" srcId="{31BAAFCC-6A55-4E80-907E-19F4694B8576}" destId="{4F0F0265-3BD2-44D3-996E-0048CC521FE0}" srcOrd="0" destOrd="0" presId="urn:microsoft.com/office/officeart/2005/8/layout/process5"/>
    <dgm:cxn modelId="{03BD12B9-C090-4432-92DB-4C9000FD4A5D}" type="presParOf" srcId="{78377B3A-0E9D-447C-95DF-43DBFDF5E0B3}" destId="{FB7522FF-B5E3-496A-8C7E-C8EDF8CC2AB5}" srcOrd="8" destOrd="0" presId="urn:microsoft.com/office/officeart/2005/8/layout/process5"/>
    <dgm:cxn modelId="{BE2A45FD-0511-481D-9B1C-9893435F560F}" type="presParOf" srcId="{78377B3A-0E9D-447C-95DF-43DBFDF5E0B3}" destId="{9CCE446F-FDE1-477E-B309-514F8733F3FA}" srcOrd="9" destOrd="0" presId="urn:microsoft.com/office/officeart/2005/8/layout/process5"/>
    <dgm:cxn modelId="{B0D023D9-8C87-4948-A99D-8A5B168EED78}" type="presParOf" srcId="{9CCE446F-FDE1-477E-B309-514F8733F3FA}" destId="{7F1BD472-A4EE-4BD4-9180-00B0B0D2D4CE}" srcOrd="0" destOrd="0" presId="urn:microsoft.com/office/officeart/2005/8/layout/process5"/>
    <dgm:cxn modelId="{A440F89D-3DC5-4A12-8E3F-2FD66C1C41CA}" type="presParOf" srcId="{78377B3A-0E9D-447C-95DF-43DBFDF5E0B3}" destId="{23196842-7BD2-45EA-B4CA-6B96B4D2CE10}" srcOrd="10" destOrd="0" presId="urn:microsoft.com/office/officeart/2005/8/layout/process5"/>
    <dgm:cxn modelId="{AACAF106-BD95-4070-A432-D6DC298FA904}" type="presParOf" srcId="{78377B3A-0E9D-447C-95DF-43DBFDF5E0B3}" destId="{035ECCD0-FD28-41C4-96CE-A24897A5C7E7}" srcOrd="11" destOrd="0" presId="urn:microsoft.com/office/officeart/2005/8/layout/process5"/>
    <dgm:cxn modelId="{20A6176B-7826-44D8-8899-51C5A09F1B75}" type="presParOf" srcId="{035ECCD0-FD28-41C4-96CE-A24897A5C7E7}" destId="{3606A5D7-7DBF-4493-A487-D0CDC1FBEF96}" srcOrd="0" destOrd="0" presId="urn:microsoft.com/office/officeart/2005/8/layout/process5"/>
    <dgm:cxn modelId="{99348DAC-F63B-4F1B-9805-AF0DE519DDBD}" type="presParOf" srcId="{78377B3A-0E9D-447C-95DF-43DBFDF5E0B3}" destId="{890592F8-8D37-4D06-8CCE-D2634097C9DA}" srcOrd="12" destOrd="0" presId="urn:microsoft.com/office/officeart/2005/8/layout/process5"/>
    <dgm:cxn modelId="{BFF82F6E-DAB4-46F2-AB14-58E211F2F748}" type="presParOf" srcId="{78377B3A-0E9D-447C-95DF-43DBFDF5E0B3}" destId="{14069D06-43E5-425F-80BC-62D77BD0EDE4}" srcOrd="13" destOrd="0" presId="urn:microsoft.com/office/officeart/2005/8/layout/process5"/>
    <dgm:cxn modelId="{B81F37ED-24A1-4E9A-85C0-DB9E6F81369D}" type="presParOf" srcId="{14069D06-43E5-425F-80BC-62D77BD0EDE4}" destId="{430BD8F3-72F6-494A-B723-AE43ADF262D2}" srcOrd="0" destOrd="0" presId="urn:microsoft.com/office/officeart/2005/8/layout/process5"/>
    <dgm:cxn modelId="{C0EF9E85-0E39-413D-9DB0-F077EA2686A3}" type="presParOf" srcId="{78377B3A-0E9D-447C-95DF-43DBFDF5E0B3}" destId="{688CE9D9-7470-4971-9E37-5A462E2B267B}"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6A60B8-8ADB-42A0-B525-D634244F5B13}" type="doc">
      <dgm:prSet loTypeId="urn:microsoft.com/office/officeart/2005/8/layout/process5" loCatId="process" qsTypeId="urn:microsoft.com/office/officeart/2005/8/quickstyle/simple1" qsCatId="simple" csTypeId="urn:microsoft.com/office/officeart/2005/8/colors/colorful1" csCatId="colorful" phldr="1"/>
      <dgm:spPr/>
    </dgm:pt>
    <dgm:pt modelId="{457FDA0B-7DC0-4EDD-B6D7-278B60D69E2F}">
      <dgm:prSet phldrT="[Texto]"/>
      <dgm:spPr/>
      <dgm:t>
        <a:bodyPr/>
        <a:lstStyle/>
        <a:p>
          <a:r>
            <a:rPr lang="es-CO" dirty="0"/>
            <a:t>Normalización de fronteras con hallazgo</a:t>
          </a:r>
        </a:p>
      </dgm:t>
    </dgm:pt>
    <dgm:pt modelId="{A6B588F0-3AE4-46BC-826E-1234E1BE6540}" type="parTrans" cxnId="{F8F2484D-5A0A-4AD1-874A-AB854478D0AA}">
      <dgm:prSet/>
      <dgm:spPr/>
      <dgm:t>
        <a:bodyPr/>
        <a:lstStyle/>
        <a:p>
          <a:endParaRPr lang="es-CO"/>
        </a:p>
      </dgm:t>
    </dgm:pt>
    <dgm:pt modelId="{D45F4C55-88C5-4778-A8D6-3CAC5B0BACAC}" type="sibTrans" cxnId="{F8F2484D-5A0A-4AD1-874A-AB854478D0AA}">
      <dgm:prSet/>
      <dgm:spPr/>
      <dgm:t>
        <a:bodyPr/>
        <a:lstStyle/>
        <a:p>
          <a:endParaRPr lang="es-CO" dirty="0"/>
        </a:p>
      </dgm:t>
    </dgm:pt>
    <dgm:pt modelId="{0266C2CB-CA0C-45DB-9BA6-6EAAB7BBC3DA}">
      <dgm:prSet/>
      <dgm:spPr/>
      <dgm:t>
        <a:bodyPr/>
        <a:lstStyle/>
        <a:p>
          <a:r>
            <a:rPr lang="es-CO" dirty="0"/>
            <a:t>Solicitud por parte de agente al </a:t>
          </a:r>
          <a:r>
            <a:rPr lang="es-CO" dirty="0" err="1"/>
            <a:t>ASIC</a:t>
          </a:r>
          <a:r>
            <a:rPr lang="es-CO" dirty="0"/>
            <a:t> de la verificación extraordinaria</a:t>
          </a:r>
        </a:p>
      </dgm:t>
    </dgm:pt>
    <dgm:pt modelId="{3DD81F30-EA5C-4459-9714-54D241087228}" type="parTrans" cxnId="{30E2CD31-CA88-4233-A3C0-891F17D603B0}">
      <dgm:prSet/>
      <dgm:spPr/>
      <dgm:t>
        <a:bodyPr/>
        <a:lstStyle/>
        <a:p>
          <a:endParaRPr lang="es-CO"/>
        </a:p>
      </dgm:t>
    </dgm:pt>
    <dgm:pt modelId="{09D5DF40-3A28-4A69-A2B7-DCA3D866827F}" type="sibTrans" cxnId="{30E2CD31-CA88-4233-A3C0-891F17D603B0}">
      <dgm:prSet/>
      <dgm:spPr/>
      <dgm:t>
        <a:bodyPr/>
        <a:lstStyle/>
        <a:p>
          <a:endParaRPr lang="es-CO"/>
        </a:p>
      </dgm:t>
    </dgm:pt>
    <dgm:pt modelId="{29D32EBE-B2F3-4B21-97C7-DB4F27CB8D46}">
      <dgm:prSet/>
      <dgm:spPr/>
      <dgm:t>
        <a:bodyPr/>
        <a:lstStyle/>
        <a:p>
          <a:r>
            <a:rPr lang="es-CO" dirty="0"/>
            <a:t>Emisión del informe preliminar </a:t>
          </a:r>
        </a:p>
        <a:p>
          <a:r>
            <a:rPr lang="es-CO" b="1" u="sng" dirty="0"/>
            <a:t>(7 días calendario)</a:t>
          </a:r>
        </a:p>
      </dgm:t>
    </dgm:pt>
    <dgm:pt modelId="{18CE91EE-31CC-4922-A7D4-E25BA400866D}" type="parTrans" cxnId="{29965275-13B2-4E4B-ABF5-EEA69EB6372E}">
      <dgm:prSet/>
      <dgm:spPr/>
      <dgm:t>
        <a:bodyPr/>
        <a:lstStyle/>
        <a:p>
          <a:endParaRPr lang="es-CO"/>
        </a:p>
      </dgm:t>
    </dgm:pt>
    <dgm:pt modelId="{F7C97EDD-4BCC-4D5E-8A4D-A3591D50C0D3}" type="sibTrans" cxnId="{29965275-13B2-4E4B-ABF5-EEA69EB6372E}">
      <dgm:prSet/>
      <dgm:spPr/>
      <dgm:t>
        <a:bodyPr/>
        <a:lstStyle/>
        <a:p>
          <a:endParaRPr lang="es-CO"/>
        </a:p>
      </dgm:t>
    </dgm:pt>
    <dgm:pt modelId="{8ADCEE59-C942-40EE-87AD-E5304CE96EA7}">
      <dgm:prSet/>
      <dgm:spPr/>
      <dgm:t>
        <a:bodyPr/>
        <a:lstStyle/>
        <a:p>
          <a:r>
            <a:rPr lang="es-CO" dirty="0"/>
            <a:t>Plazo para presentar observaciones</a:t>
          </a:r>
        </a:p>
        <a:p>
          <a:r>
            <a:rPr lang="es-CO" b="1" u="sng" dirty="0"/>
            <a:t> (2 días hábiles)</a:t>
          </a:r>
        </a:p>
      </dgm:t>
    </dgm:pt>
    <dgm:pt modelId="{B928E6DD-0CFD-47A3-AC2F-98EBE1A962A9}" type="parTrans" cxnId="{6B0F173F-7AFD-46FF-B812-FEFE814A0751}">
      <dgm:prSet/>
      <dgm:spPr/>
      <dgm:t>
        <a:bodyPr/>
        <a:lstStyle/>
        <a:p>
          <a:endParaRPr lang="es-CO"/>
        </a:p>
      </dgm:t>
    </dgm:pt>
    <dgm:pt modelId="{BFF47D12-3E6F-483F-983F-6CEF7F42A227}" type="sibTrans" cxnId="{6B0F173F-7AFD-46FF-B812-FEFE814A0751}">
      <dgm:prSet/>
      <dgm:spPr/>
      <dgm:t>
        <a:bodyPr/>
        <a:lstStyle/>
        <a:p>
          <a:endParaRPr lang="es-CO"/>
        </a:p>
      </dgm:t>
    </dgm:pt>
    <dgm:pt modelId="{AFD9A70A-D746-4398-8E31-633CCBAE51D6}">
      <dgm:prSet/>
      <dgm:spPr/>
      <dgm:t>
        <a:bodyPr/>
        <a:lstStyle/>
        <a:p>
          <a:r>
            <a:rPr lang="es-CO" dirty="0"/>
            <a:t>Plazo máximo para emitir informe definitivo</a:t>
          </a:r>
        </a:p>
        <a:p>
          <a:r>
            <a:rPr lang="es-CO" b="1" u="sng" dirty="0"/>
            <a:t> (2 días hábiles)</a:t>
          </a:r>
        </a:p>
      </dgm:t>
    </dgm:pt>
    <dgm:pt modelId="{A03FE4D8-6640-439C-B695-21A6BCC874BE}" type="parTrans" cxnId="{12418E2B-1AE6-4465-AF66-1931095156DF}">
      <dgm:prSet/>
      <dgm:spPr/>
      <dgm:t>
        <a:bodyPr/>
        <a:lstStyle/>
        <a:p>
          <a:endParaRPr lang="es-CO"/>
        </a:p>
      </dgm:t>
    </dgm:pt>
    <dgm:pt modelId="{76E430C9-8C43-4AF1-A4BD-0532F656CEBF}" type="sibTrans" cxnId="{12418E2B-1AE6-4465-AF66-1931095156DF}">
      <dgm:prSet/>
      <dgm:spPr/>
      <dgm:t>
        <a:bodyPr/>
        <a:lstStyle/>
        <a:p>
          <a:endParaRPr lang="es-CO"/>
        </a:p>
      </dgm:t>
    </dgm:pt>
    <dgm:pt modelId="{C97CAFF7-A93D-4A8C-AED1-BD88E7853F75}">
      <dgm:prSet/>
      <dgm:spPr/>
      <dgm:t>
        <a:bodyPr/>
        <a:lstStyle/>
        <a:p>
          <a:r>
            <a:rPr lang="es-CO" dirty="0"/>
            <a:t>Cancelación de frontera en caso de no conformidad de la verificación.</a:t>
          </a:r>
        </a:p>
      </dgm:t>
    </dgm:pt>
    <dgm:pt modelId="{8ED6A3A5-FB47-4E6C-8AA3-F6ED87C4E5C9}" type="parTrans" cxnId="{D56670FC-6557-48E6-ADCF-B11F6D4B9B34}">
      <dgm:prSet/>
      <dgm:spPr/>
      <dgm:t>
        <a:bodyPr/>
        <a:lstStyle/>
        <a:p>
          <a:endParaRPr lang="es-CO"/>
        </a:p>
      </dgm:t>
    </dgm:pt>
    <dgm:pt modelId="{927E1DAC-F74F-40BE-8D9E-E78B10DE9253}" type="sibTrans" cxnId="{D56670FC-6557-48E6-ADCF-B11F6D4B9B34}">
      <dgm:prSet/>
      <dgm:spPr/>
      <dgm:t>
        <a:bodyPr/>
        <a:lstStyle/>
        <a:p>
          <a:endParaRPr lang="es-CO"/>
        </a:p>
      </dgm:t>
    </dgm:pt>
    <dgm:pt modelId="{3C507B75-0C77-4B12-8EBF-959A8BD739DC}" type="pres">
      <dgm:prSet presAssocID="{666A60B8-8ADB-42A0-B525-D634244F5B13}" presName="diagram" presStyleCnt="0">
        <dgm:presLayoutVars>
          <dgm:dir/>
          <dgm:resizeHandles val="exact"/>
        </dgm:presLayoutVars>
      </dgm:prSet>
      <dgm:spPr/>
    </dgm:pt>
    <dgm:pt modelId="{379DC5A4-25F6-4449-9257-6F5F3F74AA1F}" type="pres">
      <dgm:prSet presAssocID="{457FDA0B-7DC0-4EDD-B6D7-278B60D69E2F}" presName="node" presStyleLbl="node1" presStyleIdx="0" presStyleCnt="6">
        <dgm:presLayoutVars>
          <dgm:bulletEnabled val="1"/>
        </dgm:presLayoutVars>
      </dgm:prSet>
      <dgm:spPr/>
    </dgm:pt>
    <dgm:pt modelId="{AA9B12A3-9B54-478F-8A58-5EC06EE89F3D}" type="pres">
      <dgm:prSet presAssocID="{D45F4C55-88C5-4778-A8D6-3CAC5B0BACAC}" presName="sibTrans" presStyleLbl="sibTrans2D1" presStyleIdx="0" presStyleCnt="5"/>
      <dgm:spPr/>
    </dgm:pt>
    <dgm:pt modelId="{D3982AA7-C980-4BCF-A762-005194EED7AF}" type="pres">
      <dgm:prSet presAssocID="{D45F4C55-88C5-4778-A8D6-3CAC5B0BACAC}" presName="connectorText" presStyleLbl="sibTrans2D1" presStyleIdx="0" presStyleCnt="5"/>
      <dgm:spPr/>
    </dgm:pt>
    <dgm:pt modelId="{6D77DA73-2FB0-4319-A813-43C13CD77682}" type="pres">
      <dgm:prSet presAssocID="{0266C2CB-CA0C-45DB-9BA6-6EAAB7BBC3DA}" presName="node" presStyleLbl="node1" presStyleIdx="1" presStyleCnt="6">
        <dgm:presLayoutVars>
          <dgm:bulletEnabled val="1"/>
        </dgm:presLayoutVars>
      </dgm:prSet>
      <dgm:spPr/>
    </dgm:pt>
    <dgm:pt modelId="{8680AD68-5FC5-47A2-9205-DC2C2F750904}" type="pres">
      <dgm:prSet presAssocID="{09D5DF40-3A28-4A69-A2B7-DCA3D866827F}" presName="sibTrans" presStyleLbl="sibTrans2D1" presStyleIdx="1" presStyleCnt="5"/>
      <dgm:spPr/>
    </dgm:pt>
    <dgm:pt modelId="{55AA7675-05B2-423B-A296-6DCBCEA836B2}" type="pres">
      <dgm:prSet presAssocID="{09D5DF40-3A28-4A69-A2B7-DCA3D866827F}" presName="connectorText" presStyleLbl="sibTrans2D1" presStyleIdx="1" presStyleCnt="5"/>
      <dgm:spPr/>
    </dgm:pt>
    <dgm:pt modelId="{EA6056EB-06F8-4D54-A9CA-A55BF9F25990}" type="pres">
      <dgm:prSet presAssocID="{29D32EBE-B2F3-4B21-97C7-DB4F27CB8D46}" presName="node" presStyleLbl="node1" presStyleIdx="2" presStyleCnt="6">
        <dgm:presLayoutVars>
          <dgm:bulletEnabled val="1"/>
        </dgm:presLayoutVars>
      </dgm:prSet>
      <dgm:spPr/>
    </dgm:pt>
    <dgm:pt modelId="{20B97125-D047-4547-B731-0D642D25F4C2}" type="pres">
      <dgm:prSet presAssocID="{F7C97EDD-4BCC-4D5E-8A4D-A3591D50C0D3}" presName="sibTrans" presStyleLbl="sibTrans2D1" presStyleIdx="2" presStyleCnt="5"/>
      <dgm:spPr/>
    </dgm:pt>
    <dgm:pt modelId="{8FC76902-8090-4737-938D-2AE2021F6E82}" type="pres">
      <dgm:prSet presAssocID="{F7C97EDD-4BCC-4D5E-8A4D-A3591D50C0D3}" presName="connectorText" presStyleLbl="sibTrans2D1" presStyleIdx="2" presStyleCnt="5"/>
      <dgm:spPr/>
    </dgm:pt>
    <dgm:pt modelId="{B4D64A71-7E48-4AB9-B03E-6BC69E538940}" type="pres">
      <dgm:prSet presAssocID="{8ADCEE59-C942-40EE-87AD-E5304CE96EA7}" presName="node" presStyleLbl="node1" presStyleIdx="3" presStyleCnt="6">
        <dgm:presLayoutVars>
          <dgm:bulletEnabled val="1"/>
        </dgm:presLayoutVars>
      </dgm:prSet>
      <dgm:spPr/>
    </dgm:pt>
    <dgm:pt modelId="{411DE870-880C-4A6F-8E46-FDC128A05BDF}" type="pres">
      <dgm:prSet presAssocID="{BFF47D12-3E6F-483F-983F-6CEF7F42A227}" presName="sibTrans" presStyleLbl="sibTrans2D1" presStyleIdx="3" presStyleCnt="5"/>
      <dgm:spPr/>
    </dgm:pt>
    <dgm:pt modelId="{22100D7E-A9FD-4294-B5C5-0389528CAA7D}" type="pres">
      <dgm:prSet presAssocID="{BFF47D12-3E6F-483F-983F-6CEF7F42A227}" presName="connectorText" presStyleLbl="sibTrans2D1" presStyleIdx="3" presStyleCnt="5"/>
      <dgm:spPr/>
    </dgm:pt>
    <dgm:pt modelId="{F569141E-132A-4AD3-BA49-945689C6B24F}" type="pres">
      <dgm:prSet presAssocID="{AFD9A70A-D746-4398-8E31-633CCBAE51D6}" presName="node" presStyleLbl="node1" presStyleIdx="4" presStyleCnt="6">
        <dgm:presLayoutVars>
          <dgm:bulletEnabled val="1"/>
        </dgm:presLayoutVars>
      </dgm:prSet>
      <dgm:spPr/>
    </dgm:pt>
    <dgm:pt modelId="{0B916702-1D62-4995-B2C5-02C4D3A02EA0}" type="pres">
      <dgm:prSet presAssocID="{76E430C9-8C43-4AF1-A4BD-0532F656CEBF}" presName="sibTrans" presStyleLbl="sibTrans2D1" presStyleIdx="4" presStyleCnt="5"/>
      <dgm:spPr/>
    </dgm:pt>
    <dgm:pt modelId="{CE0EF243-93B5-41F7-A403-AC1C8F402E6E}" type="pres">
      <dgm:prSet presAssocID="{76E430C9-8C43-4AF1-A4BD-0532F656CEBF}" presName="connectorText" presStyleLbl="sibTrans2D1" presStyleIdx="4" presStyleCnt="5"/>
      <dgm:spPr/>
    </dgm:pt>
    <dgm:pt modelId="{A460BBDC-CA9F-4F81-999C-60C093205412}" type="pres">
      <dgm:prSet presAssocID="{C97CAFF7-A93D-4A8C-AED1-BD88E7853F75}" presName="node" presStyleLbl="node1" presStyleIdx="5" presStyleCnt="6">
        <dgm:presLayoutVars>
          <dgm:bulletEnabled val="1"/>
        </dgm:presLayoutVars>
      </dgm:prSet>
      <dgm:spPr/>
    </dgm:pt>
  </dgm:ptLst>
  <dgm:cxnLst>
    <dgm:cxn modelId="{97FE090C-8C3F-4B5F-99C0-ACC8E047EDF3}" type="presOf" srcId="{F7C97EDD-4BCC-4D5E-8A4D-A3591D50C0D3}" destId="{8FC76902-8090-4737-938D-2AE2021F6E82}" srcOrd="1" destOrd="0" presId="urn:microsoft.com/office/officeart/2005/8/layout/process5"/>
    <dgm:cxn modelId="{AA9D5114-7932-4F72-9A55-2C6A13AD9458}" type="presOf" srcId="{D45F4C55-88C5-4778-A8D6-3CAC5B0BACAC}" destId="{D3982AA7-C980-4BCF-A762-005194EED7AF}" srcOrd="1" destOrd="0" presId="urn:microsoft.com/office/officeart/2005/8/layout/process5"/>
    <dgm:cxn modelId="{6F214519-0E70-445E-901D-FCA8421614AC}" type="presOf" srcId="{666A60B8-8ADB-42A0-B525-D634244F5B13}" destId="{3C507B75-0C77-4B12-8EBF-959A8BD739DC}" srcOrd="0" destOrd="0" presId="urn:microsoft.com/office/officeart/2005/8/layout/process5"/>
    <dgm:cxn modelId="{12418E2B-1AE6-4465-AF66-1931095156DF}" srcId="{666A60B8-8ADB-42A0-B525-D634244F5B13}" destId="{AFD9A70A-D746-4398-8E31-633CCBAE51D6}" srcOrd="4" destOrd="0" parTransId="{A03FE4D8-6640-439C-B695-21A6BCC874BE}" sibTransId="{76E430C9-8C43-4AF1-A4BD-0532F656CEBF}"/>
    <dgm:cxn modelId="{30E2CD31-CA88-4233-A3C0-891F17D603B0}" srcId="{666A60B8-8ADB-42A0-B525-D634244F5B13}" destId="{0266C2CB-CA0C-45DB-9BA6-6EAAB7BBC3DA}" srcOrd="1" destOrd="0" parTransId="{3DD81F30-EA5C-4459-9714-54D241087228}" sibTransId="{09D5DF40-3A28-4A69-A2B7-DCA3D866827F}"/>
    <dgm:cxn modelId="{FC9A8535-6493-420E-93FE-D25DB44ADE60}" type="presOf" srcId="{8ADCEE59-C942-40EE-87AD-E5304CE96EA7}" destId="{B4D64A71-7E48-4AB9-B03E-6BC69E538940}" srcOrd="0" destOrd="0" presId="urn:microsoft.com/office/officeart/2005/8/layout/process5"/>
    <dgm:cxn modelId="{6B0F173F-7AFD-46FF-B812-FEFE814A0751}" srcId="{666A60B8-8ADB-42A0-B525-D634244F5B13}" destId="{8ADCEE59-C942-40EE-87AD-E5304CE96EA7}" srcOrd="3" destOrd="0" parTransId="{B928E6DD-0CFD-47A3-AC2F-98EBE1A962A9}" sibTransId="{BFF47D12-3E6F-483F-983F-6CEF7F42A227}"/>
    <dgm:cxn modelId="{1A93156B-63DE-44F6-9F2B-3C57D002733F}" type="presOf" srcId="{0266C2CB-CA0C-45DB-9BA6-6EAAB7BBC3DA}" destId="{6D77DA73-2FB0-4319-A813-43C13CD77682}" srcOrd="0" destOrd="0" presId="urn:microsoft.com/office/officeart/2005/8/layout/process5"/>
    <dgm:cxn modelId="{66A28C4C-869B-40AB-AD0E-70561CC8AB73}" type="presOf" srcId="{AFD9A70A-D746-4398-8E31-633CCBAE51D6}" destId="{F569141E-132A-4AD3-BA49-945689C6B24F}" srcOrd="0" destOrd="0" presId="urn:microsoft.com/office/officeart/2005/8/layout/process5"/>
    <dgm:cxn modelId="{F8F2484D-5A0A-4AD1-874A-AB854478D0AA}" srcId="{666A60B8-8ADB-42A0-B525-D634244F5B13}" destId="{457FDA0B-7DC0-4EDD-B6D7-278B60D69E2F}" srcOrd="0" destOrd="0" parTransId="{A6B588F0-3AE4-46BC-826E-1234E1BE6540}" sibTransId="{D45F4C55-88C5-4778-A8D6-3CAC5B0BACAC}"/>
    <dgm:cxn modelId="{9B95306E-92C7-4DEB-ABD6-D6161D46C89F}" type="presOf" srcId="{29D32EBE-B2F3-4B21-97C7-DB4F27CB8D46}" destId="{EA6056EB-06F8-4D54-A9CA-A55BF9F25990}" srcOrd="0" destOrd="0" presId="urn:microsoft.com/office/officeart/2005/8/layout/process5"/>
    <dgm:cxn modelId="{25E72250-31B0-4175-825A-0D0E9FA8D167}" type="presOf" srcId="{BFF47D12-3E6F-483F-983F-6CEF7F42A227}" destId="{411DE870-880C-4A6F-8E46-FDC128A05BDF}" srcOrd="0" destOrd="0" presId="urn:microsoft.com/office/officeart/2005/8/layout/process5"/>
    <dgm:cxn modelId="{69E80D74-4C91-4176-AA7C-7269EEBEFD78}" type="presOf" srcId="{09D5DF40-3A28-4A69-A2B7-DCA3D866827F}" destId="{8680AD68-5FC5-47A2-9205-DC2C2F750904}" srcOrd="0" destOrd="0" presId="urn:microsoft.com/office/officeart/2005/8/layout/process5"/>
    <dgm:cxn modelId="{29965275-13B2-4E4B-ABF5-EEA69EB6372E}" srcId="{666A60B8-8ADB-42A0-B525-D634244F5B13}" destId="{29D32EBE-B2F3-4B21-97C7-DB4F27CB8D46}" srcOrd="2" destOrd="0" parTransId="{18CE91EE-31CC-4922-A7D4-E25BA400866D}" sibTransId="{F7C97EDD-4BCC-4D5E-8A4D-A3591D50C0D3}"/>
    <dgm:cxn modelId="{4ADFEC77-F2D8-4778-881E-31B6EA419EAB}" type="presOf" srcId="{F7C97EDD-4BCC-4D5E-8A4D-A3591D50C0D3}" destId="{20B97125-D047-4547-B731-0D642D25F4C2}" srcOrd="0" destOrd="0" presId="urn:microsoft.com/office/officeart/2005/8/layout/process5"/>
    <dgm:cxn modelId="{CDE3FD79-002E-434F-A909-4C230F933736}" type="presOf" srcId="{C97CAFF7-A93D-4A8C-AED1-BD88E7853F75}" destId="{A460BBDC-CA9F-4F81-999C-60C093205412}" srcOrd="0" destOrd="0" presId="urn:microsoft.com/office/officeart/2005/8/layout/process5"/>
    <dgm:cxn modelId="{17F4D37C-8EA5-4353-8965-94ED58658DC2}" type="presOf" srcId="{457FDA0B-7DC0-4EDD-B6D7-278B60D69E2F}" destId="{379DC5A4-25F6-4449-9257-6F5F3F74AA1F}" srcOrd="0" destOrd="0" presId="urn:microsoft.com/office/officeart/2005/8/layout/process5"/>
    <dgm:cxn modelId="{334708A4-5453-4FF1-87C0-D6CE3C9F7A2F}" type="presOf" srcId="{76E430C9-8C43-4AF1-A4BD-0532F656CEBF}" destId="{0B916702-1D62-4995-B2C5-02C4D3A02EA0}" srcOrd="0" destOrd="0" presId="urn:microsoft.com/office/officeart/2005/8/layout/process5"/>
    <dgm:cxn modelId="{4791CAB8-66F0-4575-A55A-7AF29468C29D}" type="presOf" srcId="{BFF47D12-3E6F-483F-983F-6CEF7F42A227}" destId="{22100D7E-A9FD-4294-B5C5-0389528CAA7D}" srcOrd="1" destOrd="0" presId="urn:microsoft.com/office/officeart/2005/8/layout/process5"/>
    <dgm:cxn modelId="{BE1E63C4-CC97-4D89-B5D4-30A9C3324BEF}" type="presOf" srcId="{09D5DF40-3A28-4A69-A2B7-DCA3D866827F}" destId="{55AA7675-05B2-423B-A296-6DCBCEA836B2}" srcOrd="1" destOrd="0" presId="urn:microsoft.com/office/officeart/2005/8/layout/process5"/>
    <dgm:cxn modelId="{79A437E7-7F14-4452-9D43-10889C273E80}" type="presOf" srcId="{76E430C9-8C43-4AF1-A4BD-0532F656CEBF}" destId="{CE0EF243-93B5-41F7-A403-AC1C8F402E6E}" srcOrd="1" destOrd="0" presId="urn:microsoft.com/office/officeart/2005/8/layout/process5"/>
    <dgm:cxn modelId="{56D3F2F2-7442-4149-A592-97FA97967DFC}" type="presOf" srcId="{D45F4C55-88C5-4778-A8D6-3CAC5B0BACAC}" destId="{AA9B12A3-9B54-478F-8A58-5EC06EE89F3D}" srcOrd="0" destOrd="0" presId="urn:microsoft.com/office/officeart/2005/8/layout/process5"/>
    <dgm:cxn modelId="{D56670FC-6557-48E6-ADCF-B11F6D4B9B34}" srcId="{666A60B8-8ADB-42A0-B525-D634244F5B13}" destId="{C97CAFF7-A93D-4A8C-AED1-BD88E7853F75}" srcOrd="5" destOrd="0" parTransId="{8ED6A3A5-FB47-4E6C-8AA3-F6ED87C4E5C9}" sibTransId="{927E1DAC-F74F-40BE-8D9E-E78B10DE9253}"/>
    <dgm:cxn modelId="{51B67BDF-92D7-4D0C-A3DC-6B091EFF07CC}" type="presParOf" srcId="{3C507B75-0C77-4B12-8EBF-959A8BD739DC}" destId="{379DC5A4-25F6-4449-9257-6F5F3F74AA1F}" srcOrd="0" destOrd="0" presId="urn:microsoft.com/office/officeart/2005/8/layout/process5"/>
    <dgm:cxn modelId="{4A26FA8F-734E-4574-9B23-53921FD40248}" type="presParOf" srcId="{3C507B75-0C77-4B12-8EBF-959A8BD739DC}" destId="{AA9B12A3-9B54-478F-8A58-5EC06EE89F3D}" srcOrd="1" destOrd="0" presId="urn:microsoft.com/office/officeart/2005/8/layout/process5"/>
    <dgm:cxn modelId="{7FE0671E-AA8C-4A74-A8FA-978CF0408113}" type="presParOf" srcId="{AA9B12A3-9B54-478F-8A58-5EC06EE89F3D}" destId="{D3982AA7-C980-4BCF-A762-005194EED7AF}" srcOrd="0" destOrd="0" presId="urn:microsoft.com/office/officeart/2005/8/layout/process5"/>
    <dgm:cxn modelId="{60D0913A-08FA-4565-A485-3DBC338360D5}" type="presParOf" srcId="{3C507B75-0C77-4B12-8EBF-959A8BD739DC}" destId="{6D77DA73-2FB0-4319-A813-43C13CD77682}" srcOrd="2" destOrd="0" presId="urn:microsoft.com/office/officeart/2005/8/layout/process5"/>
    <dgm:cxn modelId="{08F1FB14-C073-442D-B889-A5143A3A5253}" type="presParOf" srcId="{3C507B75-0C77-4B12-8EBF-959A8BD739DC}" destId="{8680AD68-5FC5-47A2-9205-DC2C2F750904}" srcOrd="3" destOrd="0" presId="urn:microsoft.com/office/officeart/2005/8/layout/process5"/>
    <dgm:cxn modelId="{4339BFD1-55D0-49C8-9505-5F4B31327A2E}" type="presParOf" srcId="{8680AD68-5FC5-47A2-9205-DC2C2F750904}" destId="{55AA7675-05B2-423B-A296-6DCBCEA836B2}" srcOrd="0" destOrd="0" presId="urn:microsoft.com/office/officeart/2005/8/layout/process5"/>
    <dgm:cxn modelId="{F966CB9C-3D9A-4217-8C03-A6EDB1CA5B27}" type="presParOf" srcId="{3C507B75-0C77-4B12-8EBF-959A8BD739DC}" destId="{EA6056EB-06F8-4D54-A9CA-A55BF9F25990}" srcOrd="4" destOrd="0" presId="urn:microsoft.com/office/officeart/2005/8/layout/process5"/>
    <dgm:cxn modelId="{66C0891B-8F8E-49CF-BAAB-56AFC4C9AA30}" type="presParOf" srcId="{3C507B75-0C77-4B12-8EBF-959A8BD739DC}" destId="{20B97125-D047-4547-B731-0D642D25F4C2}" srcOrd="5" destOrd="0" presId="urn:microsoft.com/office/officeart/2005/8/layout/process5"/>
    <dgm:cxn modelId="{A0402403-676C-4128-9D94-C6BEB92336CC}" type="presParOf" srcId="{20B97125-D047-4547-B731-0D642D25F4C2}" destId="{8FC76902-8090-4737-938D-2AE2021F6E82}" srcOrd="0" destOrd="0" presId="urn:microsoft.com/office/officeart/2005/8/layout/process5"/>
    <dgm:cxn modelId="{AD7924D1-958D-4545-A746-D57E880D9C82}" type="presParOf" srcId="{3C507B75-0C77-4B12-8EBF-959A8BD739DC}" destId="{B4D64A71-7E48-4AB9-B03E-6BC69E538940}" srcOrd="6" destOrd="0" presId="urn:microsoft.com/office/officeart/2005/8/layout/process5"/>
    <dgm:cxn modelId="{7C36309E-B01D-4B75-AC5C-CF053C4DEF3E}" type="presParOf" srcId="{3C507B75-0C77-4B12-8EBF-959A8BD739DC}" destId="{411DE870-880C-4A6F-8E46-FDC128A05BDF}" srcOrd="7" destOrd="0" presId="urn:microsoft.com/office/officeart/2005/8/layout/process5"/>
    <dgm:cxn modelId="{8150D1C0-08DF-441A-AD24-D5B2BBAF3AA7}" type="presParOf" srcId="{411DE870-880C-4A6F-8E46-FDC128A05BDF}" destId="{22100D7E-A9FD-4294-B5C5-0389528CAA7D}" srcOrd="0" destOrd="0" presId="urn:microsoft.com/office/officeart/2005/8/layout/process5"/>
    <dgm:cxn modelId="{A338F64A-31F3-4B2F-AFBE-784197054818}" type="presParOf" srcId="{3C507B75-0C77-4B12-8EBF-959A8BD739DC}" destId="{F569141E-132A-4AD3-BA49-945689C6B24F}" srcOrd="8" destOrd="0" presId="urn:microsoft.com/office/officeart/2005/8/layout/process5"/>
    <dgm:cxn modelId="{9D430DDB-EB56-476C-A280-9FBD347A87D1}" type="presParOf" srcId="{3C507B75-0C77-4B12-8EBF-959A8BD739DC}" destId="{0B916702-1D62-4995-B2C5-02C4D3A02EA0}" srcOrd="9" destOrd="0" presId="urn:microsoft.com/office/officeart/2005/8/layout/process5"/>
    <dgm:cxn modelId="{7FA9B0DF-2BF1-4725-B1FF-5AC646BE8145}" type="presParOf" srcId="{0B916702-1D62-4995-B2C5-02C4D3A02EA0}" destId="{CE0EF243-93B5-41F7-A403-AC1C8F402E6E}" srcOrd="0" destOrd="0" presId="urn:microsoft.com/office/officeart/2005/8/layout/process5"/>
    <dgm:cxn modelId="{281AA868-4B29-4F7D-94D2-9C2A7C179CCC}" type="presParOf" srcId="{3C507B75-0C77-4B12-8EBF-959A8BD739DC}" destId="{A460BBDC-CA9F-4F81-999C-60C093205412}"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88936B-DA41-4445-B5F7-DE5E8BB5961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FE1AC5FA-9580-4A6C-8C6E-9820B5AB2508}">
      <dgm:prSet phldrT="[Texto]" custT="1"/>
      <dgm:spPr/>
      <dgm:t>
        <a:bodyPr/>
        <a:lstStyle/>
        <a:p>
          <a:r>
            <a:rPr lang="es-ES" sz="2000" b="0" kern="1200" dirty="0">
              <a:latin typeface="+mn-lt"/>
            </a:rPr>
            <a:t>Resolución </a:t>
          </a:r>
          <a:r>
            <a:rPr lang="es-ES" sz="2000" b="0" kern="1200" dirty="0" err="1">
              <a:latin typeface="+mn-lt"/>
            </a:rPr>
            <a:t>CREG</a:t>
          </a:r>
          <a:r>
            <a:rPr lang="es-ES" sz="2000" b="0" kern="1200" dirty="0">
              <a:latin typeface="+mn-lt"/>
            </a:rPr>
            <a:t> 038 de 2014: Artículo 17 (</a:t>
          </a:r>
          <a:r>
            <a:rPr lang="es-ES" sz="2000" kern="1200" dirty="0">
              <a:latin typeface="+mn-lt"/>
            </a:rPr>
            <a:t>Acuerdos CNO: 701 /2014 y 1004/2017 1043/2018).  *</a:t>
          </a:r>
          <a:endParaRPr lang="es-ES" sz="2000" b="1" kern="1200" dirty="0">
            <a:latin typeface="+mn-lt"/>
          </a:endParaRPr>
        </a:p>
      </dgm:t>
    </dgm:pt>
    <dgm:pt modelId="{29DFF97E-2D76-4EA3-BDCD-05CABE31FDAC}" type="parTrans" cxnId="{C2626079-D962-468A-A3B0-3B0E272C9611}">
      <dgm:prSet/>
      <dgm:spPr/>
      <dgm:t>
        <a:bodyPr/>
        <a:lstStyle/>
        <a:p>
          <a:endParaRPr lang="es-ES"/>
        </a:p>
      </dgm:t>
    </dgm:pt>
    <dgm:pt modelId="{0BEB081B-6E4D-486D-BF4A-CE1715BC5193}" type="sibTrans" cxnId="{C2626079-D962-468A-A3B0-3B0E272C9611}">
      <dgm:prSet/>
      <dgm:spPr/>
      <dgm:t>
        <a:bodyPr/>
        <a:lstStyle/>
        <a:p>
          <a:endParaRPr lang="es-ES"/>
        </a:p>
      </dgm:t>
    </dgm:pt>
    <dgm:pt modelId="{097BEC81-D345-4992-A9C9-831590D8C090}">
      <dgm:prSet phldrT="[Texto]" custT="1"/>
      <dgm:spPr/>
      <dgm:t>
        <a:bodyPr/>
        <a:lstStyle/>
        <a:p>
          <a:r>
            <a:rPr lang="es-ES" sz="2000" b="0" kern="1200" dirty="0">
              <a:latin typeface="+mn-lt"/>
            </a:rPr>
            <a:t>Resolución CREG 038 de 2014: Artículo 16 (Desfase en los relojes internos).</a:t>
          </a:r>
          <a:endParaRPr lang="es-ES" sz="2000" b="1" kern="1200" dirty="0">
            <a:latin typeface="+mn-lt"/>
          </a:endParaRPr>
        </a:p>
      </dgm:t>
    </dgm:pt>
    <dgm:pt modelId="{A255085D-13A7-4FDF-BEF9-B1E0FF1E5ECF}" type="parTrans" cxnId="{67919787-2A03-450D-A80C-1DA77A9AFC83}">
      <dgm:prSet/>
      <dgm:spPr/>
      <dgm:t>
        <a:bodyPr/>
        <a:lstStyle/>
        <a:p>
          <a:endParaRPr lang="es-ES"/>
        </a:p>
      </dgm:t>
    </dgm:pt>
    <dgm:pt modelId="{AF16827B-B2F0-45C8-8B8E-B384D5860CF5}" type="sibTrans" cxnId="{67919787-2A03-450D-A80C-1DA77A9AFC83}">
      <dgm:prSet/>
      <dgm:spPr/>
      <dgm:t>
        <a:bodyPr/>
        <a:lstStyle/>
        <a:p>
          <a:endParaRPr lang="es-ES"/>
        </a:p>
      </dgm:t>
    </dgm:pt>
    <dgm:pt modelId="{7688548E-0AF3-4F79-8C98-4667C1472EEA}">
      <dgm:prSet custT="1"/>
      <dgm:spPr/>
      <dgm:t>
        <a:bodyPr/>
        <a:lstStyle/>
        <a:p>
          <a:pPr algn="just"/>
          <a:r>
            <a:rPr lang="es-CO" sz="2000" dirty="0">
              <a:latin typeface="+mn-lt"/>
            </a:rPr>
            <a:t>Cargabilidad del burden: Anexo 4, Resolución CREG 038 de 2014 y Anexo 3 de circular 098 del 2014-CAC. *</a:t>
          </a:r>
          <a:endParaRPr lang="es-ES" sz="2000" dirty="0">
            <a:latin typeface="+mn-lt"/>
          </a:endParaRPr>
        </a:p>
      </dgm:t>
    </dgm:pt>
    <dgm:pt modelId="{D3BA30D6-6D39-49EE-9142-D8480EB637C7}" type="parTrans" cxnId="{A14F1663-0019-44A9-9635-63C15B94E6DE}">
      <dgm:prSet/>
      <dgm:spPr/>
      <dgm:t>
        <a:bodyPr/>
        <a:lstStyle/>
        <a:p>
          <a:endParaRPr lang="es-ES"/>
        </a:p>
      </dgm:t>
    </dgm:pt>
    <dgm:pt modelId="{D5316381-AD19-43B7-ACC0-92C14F859202}" type="sibTrans" cxnId="{A14F1663-0019-44A9-9635-63C15B94E6DE}">
      <dgm:prSet/>
      <dgm:spPr/>
      <dgm:t>
        <a:bodyPr/>
        <a:lstStyle/>
        <a:p>
          <a:endParaRPr lang="es-ES"/>
        </a:p>
      </dgm:t>
    </dgm:pt>
    <dgm:pt modelId="{BDCE55B3-60A6-469F-9699-CCC24B35D9DE}">
      <dgm:prSet phldrT="[Texto]" custT="1"/>
      <dgm:spPr/>
      <dgm:t>
        <a:bodyPr/>
        <a:lstStyle/>
        <a:p>
          <a:r>
            <a:rPr lang="es-CO" sz="2000" b="0" kern="1200" dirty="0">
              <a:latin typeface="+mn-lt"/>
            </a:rPr>
            <a:t>Otros (no asiste a la visita, no presenta documentación, sistema de medición retirado)</a:t>
          </a:r>
          <a:endParaRPr lang="es-ES" sz="2000" b="0" kern="1200" dirty="0">
            <a:latin typeface="+mn-lt"/>
          </a:endParaRPr>
        </a:p>
      </dgm:t>
    </dgm:pt>
    <dgm:pt modelId="{6299BC90-B7CF-468F-9E49-C7FD72319627}" type="parTrans" cxnId="{A5C1EF68-6251-4C06-A164-169E2FB425BD}">
      <dgm:prSet/>
      <dgm:spPr/>
      <dgm:t>
        <a:bodyPr/>
        <a:lstStyle/>
        <a:p>
          <a:endParaRPr lang="es-ES"/>
        </a:p>
      </dgm:t>
    </dgm:pt>
    <dgm:pt modelId="{E6685DC6-3DBE-4DA1-AB5F-6221BB2ACE69}" type="sibTrans" cxnId="{A5C1EF68-6251-4C06-A164-169E2FB425BD}">
      <dgm:prSet/>
      <dgm:spPr/>
      <dgm:t>
        <a:bodyPr/>
        <a:lstStyle/>
        <a:p>
          <a:endParaRPr lang="es-ES"/>
        </a:p>
      </dgm:t>
    </dgm:pt>
    <dgm:pt modelId="{1F40DEA0-8932-4C9A-A6DB-EE7E4E972F62}">
      <dgm:prSet phldrT="[Texto]" custT="1"/>
      <dgm:spPr/>
      <dgm:t>
        <a:bodyPr/>
        <a:lstStyle/>
        <a:p>
          <a:r>
            <a:rPr lang="es-CO" sz="1800" b="0" kern="1200" dirty="0">
              <a:latin typeface="+mn-lt"/>
            </a:rPr>
            <a:t>Certificados de calibración (articulo 10), certificado de conformidad de producto (articulo 11), clase de exactitud de los elementos de medida</a:t>
          </a:r>
          <a:endParaRPr lang="es-ES" sz="1800" b="0" kern="1200" dirty="0">
            <a:latin typeface="+mn-lt"/>
          </a:endParaRPr>
        </a:p>
      </dgm:t>
    </dgm:pt>
    <dgm:pt modelId="{86B68087-25F9-4492-8951-E89F054BBD26}" type="parTrans" cxnId="{E1C6877E-B7D5-4CD6-8769-DBF03BE8506C}">
      <dgm:prSet/>
      <dgm:spPr/>
      <dgm:t>
        <a:bodyPr/>
        <a:lstStyle/>
        <a:p>
          <a:endParaRPr lang="es-ES"/>
        </a:p>
      </dgm:t>
    </dgm:pt>
    <dgm:pt modelId="{954FD84D-1AF6-4688-B0F7-D2E535B690F4}" type="sibTrans" cxnId="{E1C6877E-B7D5-4CD6-8769-DBF03BE8506C}">
      <dgm:prSet/>
      <dgm:spPr/>
      <dgm:t>
        <a:bodyPr/>
        <a:lstStyle/>
        <a:p>
          <a:endParaRPr lang="es-ES"/>
        </a:p>
      </dgm:t>
    </dgm:pt>
    <dgm:pt modelId="{70907E82-7479-49DB-8F47-5AF1BF65D0DC}" type="pres">
      <dgm:prSet presAssocID="{0088936B-DA41-4445-B5F7-DE5E8BB59616}" presName="Name0" presStyleCnt="0">
        <dgm:presLayoutVars>
          <dgm:chMax val="7"/>
          <dgm:chPref val="7"/>
          <dgm:dir/>
        </dgm:presLayoutVars>
      </dgm:prSet>
      <dgm:spPr/>
    </dgm:pt>
    <dgm:pt modelId="{D2467C72-88E6-4A26-916A-EF38D0618A1E}" type="pres">
      <dgm:prSet presAssocID="{0088936B-DA41-4445-B5F7-DE5E8BB59616}" presName="Name1" presStyleCnt="0"/>
      <dgm:spPr/>
    </dgm:pt>
    <dgm:pt modelId="{940908DD-3287-402E-ADC1-C3B74C8E9A48}" type="pres">
      <dgm:prSet presAssocID="{0088936B-DA41-4445-B5F7-DE5E8BB59616}" presName="cycle" presStyleCnt="0"/>
      <dgm:spPr/>
    </dgm:pt>
    <dgm:pt modelId="{41AA80DB-CB5B-4181-A6EA-1ADF020418B4}" type="pres">
      <dgm:prSet presAssocID="{0088936B-DA41-4445-B5F7-DE5E8BB59616}" presName="srcNode" presStyleLbl="node1" presStyleIdx="0" presStyleCnt="5"/>
      <dgm:spPr/>
    </dgm:pt>
    <dgm:pt modelId="{41BEE81C-F2A0-49D3-A759-ECC2DD9C62B7}" type="pres">
      <dgm:prSet presAssocID="{0088936B-DA41-4445-B5F7-DE5E8BB59616}" presName="conn" presStyleLbl="parChTrans1D2" presStyleIdx="0" presStyleCnt="1"/>
      <dgm:spPr/>
    </dgm:pt>
    <dgm:pt modelId="{1268523C-17AF-4EEA-A2CC-899CE20F4A83}" type="pres">
      <dgm:prSet presAssocID="{0088936B-DA41-4445-B5F7-DE5E8BB59616}" presName="extraNode" presStyleLbl="node1" presStyleIdx="0" presStyleCnt="5"/>
      <dgm:spPr/>
    </dgm:pt>
    <dgm:pt modelId="{B835FE78-34CF-48A2-83F4-EEC96376D51A}" type="pres">
      <dgm:prSet presAssocID="{0088936B-DA41-4445-B5F7-DE5E8BB59616}" presName="dstNode" presStyleLbl="node1" presStyleIdx="0" presStyleCnt="5"/>
      <dgm:spPr/>
    </dgm:pt>
    <dgm:pt modelId="{A4C50A33-3956-48F7-8C7E-5921733E70AD}" type="pres">
      <dgm:prSet presAssocID="{7688548E-0AF3-4F79-8C98-4667C1472EEA}" presName="text_1" presStyleLbl="node1" presStyleIdx="0" presStyleCnt="5">
        <dgm:presLayoutVars>
          <dgm:bulletEnabled val="1"/>
        </dgm:presLayoutVars>
      </dgm:prSet>
      <dgm:spPr/>
    </dgm:pt>
    <dgm:pt modelId="{1BAA5A0B-D51E-4334-ABCA-5196B25C0D9D}" type="pres">
      <dgm:prSet presAssocID="{7688548E-0AF3-4F79-8C98-4667C1472EEA}" presName="accent_1" presStyleCnt="0"/>
      <dgm:spPr/>
    </dgm:pt>
    <dgm:pt modelId="{0EEC41BD-5895-4E69-904E-AB33871417F9}" type="pres">
      <dgm:prSet presAssocID="{7688548E-0AF3-4F79-8C98-4667C1472EEA}" presName="accentRepeatNode" presStyleLbl="solidFgAcc1" presStyleIdx="0" presStyleCnt="5"/>
      <dgm:spPr>
        <a:blipFill rotWithShape="0">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9000" r="-29000"/>
          </a:stretch>
        </a:blipFill>
      </dgm:spPr>
    </dgm:pt>
    <dgm:pt modelId="{6834709B-32E0-4E79-A89C-F06A8F46236B}" type="pres">
      <dgm:prSet presAssocID="{097BEC81-D345-4992-A9C9-831590D8C090}" presName="text_2" presStyleLbl="node1" presStyleIdx="1" presStyleCnt="5">
        <dgm:presLayoutVars>
          <dgm:bulletEnabled val="1"/>
        </dgm:presLayoutVars>
      </dgm:prSet>
      <dgm:spPr/>
    </dgm:pt>
    <dgm:pt modelId="{85A0F01E-FD87-4506-9E05-AA5A45B4505E}" type="pres">
      <dgm:prSet presAssocID="{097BEC81-D345-4992-A9C9-831590D8C090}" presName="accent_2" presStyleCnt="0"/>
      <dgm:spPr/>
    </dgm:pt>
    <dgm:pt modelId="{6F3A6A32-6546-40A8-9452-FDDDC9F61940}" type="pres">
      <dgm:prSet presAssocID="{097BEC81-D345-4992-A9C9-831590D8C090}" presName="accentRepeatNode" presStyleLbl="solidFgAcc1" presStyleIdx="1" presStyleCnt="5"/>
      <dgm:spPr>
        <a:blipFill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C0CEB56A-A86B-43F6-9849-61669EE7C64A}" type="pres">
      <dgm:prSet presAssocID="{FE1AC5FA-9580-4A6C-8C6E-9820B5AB2508}" presName="text_3" presStyleLbl="node1" presStyleIdx="2" presStyleCnt="5">
        <dgm:presLayoutVars>
          <dgm:bulletEnabled val="1"/>
        </dgm:presLayoutVars>
      </dgm:prSet>
      <dgm:spPr/>
    </dgm:pt>
    <dgm:pt modelId="{23408814-5872-4EEA-AF92-3153D538AC99}" type="pres">
      <dgm:prSet presAssocID="{FE1AC5FA-9580-4A6C-8C6E-9820B5AB2508}" presName="accent_3" presStyleCnt="0"/>
      <dgm:spPr/>
    </dgm:pt>
    <dgm:pt modelId="{35C54FE9-04C2-4028-8C86-7428CEF62A0A}" type="pres">
      <dgm:prSet presAssocID="{FE1AC5FA-9580-4A6C-8C6E-9820B5AB2508}" presName="accentRepeatNode" presStyleLbl="solidFgAcc1" presStyleIdx="2" presStyleCnt="5"/>
      <dgm:spPr>
        <a:blipFill dpi="0" rotWithShape="0">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87DB4505-2D3A-47B8-BCE2-82D2091BB662}" type="pres">
      <dgm:prSet presAssocID="{1F40DEA0-8932-4C9A-A6DB-EE7E4E972F62}" presName="text_4" presStyleLbl="node1" presStyleIdx="3" presStyleCnt="5">
        <dgm:presLayoutVars>
          <dgm:bulletEnabled val="1"/>
        </dgm:presLayoutVars>
      </dgm:prSet>
      <dgm:spPr/>
    </dgm:pt>
    <dgm:pt modelId="{7963C12B-EEA6-424E-9544-79FB30E64EE3}" type="pres">
      <dgm:prSet presAssocID="{1F40DEA0-8932-4C9A-A6DB-EE7E4E972F62}" presName="accent_4" presStyleCnt="0"/>
      <dgm:spPr/>
    </dgm:pt>
    <dgm:pt modelId="{865322A1-6CBC-4BE1-8E10-D058286A3234}" type="pres">
      <dgm:prSet presAssocID="{1F40DEA0-8932-4C9A-A6DB-EE7E4E972F62}" presName="accentRepeatNode" presStyleLbl="solidFgAcc1" presStyleIdx="3" presStyleCnt="5"/>
      <dgm:spPr>
        <a:blipFill rotWithShape="0">
          <a:blip xmlns:r="http://schemas.openxmlformats.org/officeDocument/2006/relationships" r:embed="rId4">
            <a:extLst>
              <a:ext uri="{28A0092B-C50C-407E-A947-70E740481C1C}">
                <a14:useLocalDpi xmlns:a14="http://schemas.microsoft.com/office/drawing/2010/main" val="0"/>
              </a:ext>
            </a:extLst>
          </a:blip>
          <a:srcRect/>
          <a:stretch>
            <a:fillRect t="-21000" b="-21000"/>
          </a:stretch>
        </a:blipFill>
      </dgm:spPr>
    </dgm:pt>
    <dgm:pt modelId="{3972CD97-C8AD-40FB-9AAE-5D8EA81DCDC5}" type="pres">
      <dgm:prSet presAssocID="{BDCE55B3-60A6-469F-9699-CCC24B35D9DE}" presName="text_5" presStyleLbl="node1" presStyleIdx="4" presStyleCnt="5">
        <dgm:presLayoutVars>
          <dgm:bulletEnabled val="1"/>
        </dgm:presLayoutVars>
      </dgm:prSet>
      <dgm:spPr/>
    </dgm:pt>
    <dgm:pt modelId="{CC29154D-1A6E-4672-A151-B85DE17595CA}" type="pres">
      <dgm:prSet presAssocID="{BDCE55B3-60A6-469F-9699-CCC24B35D9DE}" presName="accent_5" presStyleCnt="0"/>
      <dgm:spPr/>
    </dgm:pt>
    <dgm:pt modelId="{1BB8B944-C331-42BB-BDA1-335CEB928587}" type="pres">
      <dgm:prSet presAssocID="{BDCE55B3-60A6-469F-9699-CCC24B35D9DE}" presName="accentRepeatNode" presStyleLbl="solidFgAcc1" presStyleIdx="4" presStyleCnt="5"/>
      <dgm:spPr>
        <a:blipFill rotWithShape="0">
          <a:blip xmlns:r="http://schemas.openxmlformats.org/officeDocument/2006/relationships" r:embed="rId5"/>
          <a:srcRect/>
          <a:stretch>
            <a:fillRect l="-21000" r="-21000"/>
          </a:stretch>
        </a:blipFill>
      </dgm:spPr>
    </dgm:pt>
  </dgm:ptLst>
  <dgm:cxnLst>
    <dgm:cxn modelId="{A14F1663-0019-44A9-9635-63C15B94E6DE}" srcId="{0088936B-DA41-4445-B5F7-DE5E8BB59616}" destId="{7688548E-0AF3-4F79-8C98-4667C1472EEA}" srcOrd="0" destOrd="0" parTransId="{D3BA30D6-6D39-49EE-9142-D8480EB637C7}" sibTransId="{D5316381-AD19-43B7-ACC0-92C14F859202}"/>
    <dgm:cxn modelId="{BE72DB44-D907-4492-92BF-5708F046BA09}" type="presOf" srcId="{097BEC81-D345-4992-A9C9-831590D8C090}" destId="{6834709B-32E0-4E79-A89C-F06A8F46236B}" srcOrd="0" destOrd="0" presId="urn:microsoft.com/office/officeart/2008/layout/VerticalCurvedList"/>
    <dgm:cxn modelId="{DF549F65-E323-4886-9579-8AC28694849E}" type="presOf" srcId="{BDCE55B3-60A6-469F-9699-CCC24B35D9DE}" destId="{3972CD97-C8AD-40FB-9AAE-5D8EA81DCDC5}" srcOrd="0" destOrd="0" presId="urn:microsoft.com/office/officeart/2008/layout/VerticalCurvedList"/>
    <dgm:cxn modelId="{A5C1EF68-6251-4C06-A164-169E2FB425BD}" srcId="{0088936B-DA41-4445-B5F7-DE5E8BB59616}" destId="{BDCE55B3-60A6-469F-9699-CCC24B35D9DE}" srcOrd="4" destOrd="0" parTransId="{6299BC90-B7CF-468F-9E49-C7FD72319627}" sibTransId="{E6685DC6-3DBE-4DA1-AB5F-6221BB2ACE69}"/>
    <dgm:cxn modelId="{C2626079-D962-468A-A3B0-3B0E272C9611}" srcId="{0088936B-DA41-4445-B5F7-DE5E8BB59616}" destId="{FE1AC5FA-9580-4A6C-8C6E-9820B5AB2508}" srcOrd="2" destOrd="0" parTransId="{29DFF97E-2D76-4EA3-BDCD-05CABE31FDAC}" sibTransId="{0BEB081B-6E4D-486D-BF4A-CE1715BC5193}"/>
    <dgm:cxn modelId="{B7162D7B-33F6-49AB-AF84-6CB95482FC34}" type="presOf" srcId="{D5316381-AD19-43B7-ACC0-92C14F859202}" destId="{41BEE81C-F2A0-49D3-A759-ECC2DD9C62B7}" srcOrd="0" destOrd="0" presId="urn:microsoft.com/office/officeart/2008/layout/VerticalCurvedList"/>
    <dgm:cxn modelId="{72402C7D-3EFB-4FBC-A8C7-C771BA7D24F9}" type="presOf" srcId="{1F40DEA0-8932-4C9A-A6DB-EE7E4E972F62}" destId="{87DB4505-2D3A-47B8-BCE2-82D2091BB662}" srcOrd="0" destOrd="0" presId="urn:microsoft.com/office/officeart/2008/layout/VerticalCurvedList"/>
    <dgm:cxn modelId="{E1C6877E-B7D5-4CD6-8769-DBF03BE8506C}" srcId="{0088936B-DA41-4445-B5F7-DE5E8BB59616}" destId="{1F40DEA0-8932-4C9A-A6DB-EE7E4E972F62}" srcOrd="3" destOrd="0" parTransId="{86B68087-25F9-4492-8951-E89F054BBD26}" sibTransId="{954FD84D-1AF6-4688-B0F7-D2E535B690F4}"/>
    <dgm:cxn modelId="{03E6CB85-FF8B-45B3-BC9E-4B4ABF009122}" type="presOf" srcId="{7688548E-0AF3-4F79-8C98-4667C1472EEA}" destId="{A4C50A33-3956-48F7-8C7E-5921733E70AD}" srcOrd="0" destOrd="0" presId="urn:microsoft.com/office/officeart/2008/layout/VerticalCurvedList"/>
    <dgm:cxn modelId="{67919787-2A03-450D-A80C-1DA77A9AFC83}" srcId="{0088936B-DA41-4445-B5F7-DE5E8BB59616}" destId="{097BEC81-D345-4992-A9C9-831590D8C090}" srcOrd="1" destOrd="0" parTransId="{A255085D-13A7-4FDF-BEF9-B1E0FF1E5ECF}" sibTransId="{AF16827B-B2F0-45C8-8B8E-B384D5860CF5}"/>
    <dgm:cxn modelId="{20B3DD89-07D2-4283-826E-6B3E176CACFC}" type="presOf" srcId="{FE1AC5FA-9580-4A6C-8C6E-9820B5AB2508}" destId="{C0CEB56A-A86B-43F6-9849-61669EE7C64A}" srcOrd="0" destOrd="0" presId="urn:microsoft.com/office/officeart/2008/layout/VerticalCurvedList"/>
    <dgm:cxn modelId="{A4D8FBE8-8BD2-4F0E-B9AD-C89DEC42F1DF}" type="presOf" srcId="{0088936B-DA41-4445-B5F7-DE5E8BB59616}" destId="{70907E82-7479-49DB-8F47-5AF1BF65D0DC}" srcOrd="0" destOrd="0" presId="urn:microsoft.com/office/officeart/2008/layout/VerticalCurvedList"/>
    <dgm:cxn modelId="{169438A0-4AA5-4149-B73F-F0193EC4ECD4}" type="presParOf" srcId="{70907E82-7479-49DB-8F47-5AF1BF65D0DC}" destId="{D2467C72-88E6-4A26-916A-EF38D0618A1E}" srcOrd="0" destOrd="0" presId="urn:microsoft.com/office/officeart/2008/layout/VerticalCurvedList"/>
    <dgm:cxn modelId="{DEBAD215-C41D-4E68-B338-911A53621C0A}" type="presParOf" srcId="{D2467C72-88E6-4A26-916A-EF38D0618A1E}" destId="{940908DD-3287-402E-ADC1-C3B74C8E9A48}" srcOrd="0" destOrd="0" presId="urn:microsoft.com/office/officeart/2008/layout/VerticalCurvedList"/>
    <dgm:cxn modelId="{30BD944B-F7BE-4E43-A31D-8EE1598084B9}" type="presParOf" srcId="{940908DD-3287-402E-ADC1-C3B74C8E9A48}" destId="{41AA80DB-CB5B-4181-A6EA-1ADF020418B4}" srcOrd="0" destOrd="0" presId="urn:microsoft.com/office/officeart/2008/layout/VerticalCurvedList"/>
    <dgm:cxn modelId="{D90D7CB7-0241-4FDC-BEA1-581DEF8BA0D0}" type="presParOf" srcId="{940908DD-3287-402E-ADC1-C3B74C8E9A48}" destId="{41BEE81C-F2A0-49D3-A759-ECC2DD9C62B7}" srcOrd="1" destOrd="0" presId="urn:microsoft.com/office/officeart/2008/layout/VerticalCurvedList"/>
    <dgm:cxn modelId="{D6318977-8C72-4303-B67D-609761B78C66}" type="presParOf" srcId="{940908DD-3287-402E-ADC1-C3B74C8E9A48}" destId="{1268523C-17AF-4EEA-A2CC-899CE20F4A83}" srcOrd="2" destOrd="0" presId="urn:microsoft.com/office/officeart/2008/layout/VerticalCurvedList"/>
    <dgm:cxn modelId="{0507DC79-426A-4577-B792-710CC7605BEA}" type="presParOf" srcId="{940908DD-3287-402E-ADC1-C3B74C8E9A48}" destId="{B835FE78-34CF-48A2-83F4-EEC96376D51A}" srcOrd="3" destOrd="0" presId="urn:microsoft.com/office/officeart/2008/layout/VerticalCurvedList"/>
    <dgm:cxn modelId="{311A064A-7DFB-41CD-8ADD-083510734582}" type="presParOf" srcId="{D2467C72-88E6-4A26-916A-EF38D0618A1E}" destId="{A4C50A33-3956-48F7-8C7E-5921733E70AD}" srcOrd="1" destOrd="0" presId="urn:microsoft.com/office/officeart/2008/layout/VerticalCurvedList"/>
    <dgm:cxn modelId="{0EF048D6-856D-4730-B5FE-E0794BA22C0F}" type="presParOf" srcId="{D2467C72-88E6-4A26-916A-EF38D0618A1E}" destId="{1BAA5A0B-D51E-4334-ABCA-5196B25C0D9D}" srcOrd="2" destOrd="0" presId="urn:microsoft.com/office/officeart/2008/layout/VerticalCurvedList"/>
    <dgm:cxn modelId="{EC54B9D1-7507-438D-8C9B-A7DF9CA7C1DC}" type="presParOf" srcId="{1BAA5A0B-D51E-4334-ABCA-5196B25C0D9D}" destId="{0EEC41BD-5895-4E69-904E-AB33871417F9}" srcOrd="0" destOrd="0" presId="urn:microsoft.com/office/officeart/2008/layout/VerticalCurvedList"/>
    <dgm:cxn modelId="{F34FA1DD-8D48-4B55-B1B4-70E91A06ED7A}" type="presParOf" srcId="{D2467C72-88E6-4A26-916A-EF38D0618A1E}" destId="{6834709B-32E0-4E79-A89C-F06A8F46236B}" srcOrd="3" destOrd="0" presId="urn:microsoft.com/office/officeart/2008/layout/VerticalCurvedList"/>
    <dgm:cxn modelId="{E0EA9FD9-780B-47F2-AB87-0AE20ACA9723}" type="presParOf" srcId="{D2467C72-88E6-4A26-916A-EF38D0618A1E}" destId="{85A0F01E-FD87-4506-9E05-AA5A45B4505E}" srcOrd="4" destOrd="0" presId="urn:microsoft.com/office/officeart/2008/layout/VerticalCurvedList"/>
    <dgm:cxn modelId="{6D591FAD-4F56-4576-8734-EE48264AA270}" type="presParOf" srcId="{85A0F01E-FD87-4506-9E05-AA5A45B4505E}" destId="{6F3A6A32-6546-40A8-9452-FDDDC9F61940}" srcOrd="0" destOrd="0" presId="urn:microsoft.com/office/officeart/2008/layout/VerticalCurvedList"/>
    <dgm:cxn modelId="{53CA16AA-71C5-4527-B166-747F625AD3AE}" type="presParOf" srcId="{D2467C72-88E6-4A26-916A-EF38D0618A1E}" destId="{C0CEB56A-A86B-43F6-9849-61669EE7C64A}" srcOrd="5" destOrd="0" presId="urn:microsoft.com/office/officeart/2008/layout/VerticalCurvedList"/>
    <dgm:cxn modelId="{A3E81D56-F719-4F04-9B7D-5B21020FA4DB}" type="presParOf" srcId="{D2467C72-88E6-4A26-916A-EF38D0618A1E}" destId="{23408814-5872-4EEA-AF92-3153D538AC99}" srcOrd="6" destOrd="0" presId="urn:microsoft.com/office/officeart/2008/layout/VerticalCurvedList"/>
    <dgm:cxn modelId="{225D0AEB-46AB-4F95-B08E-5C40DFE5BF7C}" type="presParOf" srcId="{23408814-5872-4EEA-AF92-3153D538AC99}" destId="{35C54FE9-04C2-4028-8C86-7428CEF62A0A}" srcOrd="0" destOrd="0" presId="urn:microsoft.com/office/officeart/2008/layout/VerticalCurvedList"/>
    <dgm:cxn modelId="{86E33AA0-DA98-4BBA-8C3A-65D6F4CD8705}" type="presParOf" srcId="{D2467C72-88E6-4A26-916A-EF38D0618A1E}" destId="{87DB4505-2D3A-47B8-BCE2-82D2091BB662}" srcOrd="7" destOrd="0" presId="urn:microsoft.com/office/officeart/2008/layout/VerticalCurvedList"/>
    <dgm:cxn modelId="{FFD3FB86-77B1-4BC0-96CC-041572FB175F}" type="presParOf" srcId="{D2467C72-88E6-4A26-916A-EF38D0618A1E}" destId="{7963C12B-EEA6-424E-9544-79FB30E64EE3}" srcOrd="8" destOrd="0" presId="urn:microsoft.com/office/officeart/2008/layout/VerticalCurvedList"/>
    <dgm:cxn modelId="{BC739CB4-3542-4B79-8DED-41B2BAB28EDA}" type="presParOf" srcId="{7963C12B-EEA6-424E-9544-79FB30E64EE3}" destId="{865322A1-6CBC-4BE1-8E10-D058286A3234}" srcOrd="0" destOrd="0" presId="urn:microsoft.com/office/officeart/2008/layout/VerticalCurvedList"/>
    <dgm:cxn modelId="{F06F1C9A-3CC8-4D57-8F6C-EDEA8666C467}" type="presParOf" srcId="{D2467C72-88E6-4A26-916A-EF38D0618A1E}" destId="{3972CD97-C8AD-40FB-9AAE-5D8EA81DCDC5}" srcOrd="9" destOrd="0" presId="urn:microsoft.com/office/officeart/2008/layout/VerticalCurvedList"/>
    <dgm:cxn modelId="{7E8291E2-F68C-4516-B9AD-9F84DC6DD2D5}" type="presParOf" srcId="{D2467C72-88E6-4A26-916A-EF38D0618A1E}" destId="{CC29154D-1A6E-4672-A151-B85DE17595CA}" srcOrd="10" destOrd="0" presId="urn:microsoft.com/office/officeart/2008/layout/VerticalCurvedList"/>
    <dgm:cxn modelId="{EDC033AD-4EF3-4F5C-A5E9-8A052DD27EEC}" type="presParOf" srcId="{CC29154D-1A6E-4672-A151-B85DE17595CA}" destId="{1BB8B944-C331-42BB-BDA1-335CEB92858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99566B-6B97-41E0-8167-19BB819BEAB0}" type="doc">
      <dgm:prSet loTypeId="urn:microsoft.com/office/officeart/2005/8/layout/pList2" loCatId="list" qsTypeId="urn:microsoft.com/office/officeart/2005/8/quickstyle/simple1" qsCatId="simple" csTypeId="urn:microsoft.com/office/officeart/2005/8/colors/colorful1" csCatId="colorful" phldr="1"/>
      <dgm:spPr/>
      <dgm:t>
        <a:bodyPr/>
        <a:lstStyle/>
        <a:p>
          <a:endParaRPr lang="es-ES"/>
        </a:p>
      </dgm:t>
    </dgm:pt>
    <dgm:pt modelId="{67B31A04-0609-416F-AE24-EF753808B506}">
      <dgm:prSet phldrT="[Texto]"/>
      <dgm:spPr/>
      <dgm:t>
        <a:bodyPr/>
        <a:lstStyle/>
        <a:p>
          <a:r>
            <a:rPr lang="es-ES" dirty="0"/>
            <a:t>- Actualización de contactos permanente en Conectados.</a:t>
          </a:r>
        </a:p>
        <a:p>
          <a:r>
            <a:rPr lang="es-ES" dirty="0"/>
            <a:t>-  XM actualiza informe a los terceros verificadores mensualmente.</a:t>
          </a:r>
        </a:p>
        <a:p>
          <a:r>
            <a:rPr lang="es-ES" dirty="0"/>
            <a:t>- Como medida de administración, XM solicitó a los terceros que una vez notifiquen a los agentes a través de medio expedito (correo electrónico), realicen llamada telefónica, para lo cual se solicita actualización de información en Conectados. </a:t>
          </a:r>
        </a:p>
      </dgm:t>
    </dgm:pt>
    <dgm:pt modelId="{1DC9EC0A-F55B-4D40-AC2D-FDE9B4E00446}" type="parTrans" cxnId="{FA77EE63-D437-4F8A-B1EE-E608D50DEF6D}">
      <dgm:prSet/>
      <dgm:spPr/>
      <dgm:t>
        <a:bodyPr/>
        <a:lstStyle/>
        <a:p>
          <a:endParaRPr lang="es-ES"/>
        </a:p>
      </dgm:t>
    </dgm:pt>
    <dgm:pt modelId="{AF5FEDA3-4539-4355-8612-A76D5464BF37}" type="sibTrans" cxnId="{FA77EE63-D437-4F8A-B1EE-E608D50DEF6D}">
      <dgm:prSet/>
      <dgm:spPr/>
      <dgm:t>
        <a:bodyPr/>
        <a:lstStyle/>
        <a:p>
          <a:endParaRPr lang="es-ES"/>
        </a:p>
      </dgm:t>
    </dgm:pt>
    <dgm:pt modelId="{67BC3497-C18C-4435-98AB-C080F6BC4500}">
      <dgm:prSet phldrT="[Texto]" custT="1"/>
      <dgm:spPr/>
      <dgm:t>
        <a:bodyPr/>
        <a:lstStyle/>
        <a:p>
          <a:r>
            <a:rPr lang="es-ES" sz="1100" dirty="0"/>
            <a:t>- </a:t>
          </a:r>
          <a:r>
            <a:rPr lang="es-ES" sz="1200" dirty="0"/>
            <a:t>Capacitación y entrenamiento al personal que atiende las verificaciones.</a:t>
          </a:r>
          <a:endParaRPr lang="es-ES" sz="1100" dirty="0"/>
        </a:p>
      </dgm:t>
    </dgm:pt>
    <dgm:pt modelId="{E054A1E8-8DB0-4514-9289-93B58653C2D3}" type="parTrans" cxnId="{EC9EF4BC-7A3C-4E2D-B007-B934BF076B48}">
      <dgm:prSet/>
      <dgm:spPr/>
      <dgm:t>
        <a:bodyPr/>
        <a:lstStyle/>
        <a:p>
          <a:endParaRPr lang="es-ES"/>
        </a:p>
      </dgm:t>
    </dgm:pt>
    <dgm:pt modelId="{89BF6922-B0B0-45A4-955C-B7D3DCF7F199}" type="sibTrans" cxnId="{EC9EF4BC-7A3C-4E2D-B007-B934BF076B48}">
      <dgm:prSet/>
      <dgm:spPr/>
      <dgm:t>
        <a:bodyPr/>
        <a:lstStyle/>
        <a:p>
          <a:endParaRPr lang="es-ES"/>
        </a:p>
      </dgm:t>
    </dgm:pt>
    <dgm:pt modelId="{C990BFAB-1756-41FB-BB0C-425E92AE8DC0}">
      <dgm:prSet phldrT="[Texto]"/>
      <dgm:spPr/>
      <dgm:t>
        <a:bodyPr/>
        <a:lstStyle/>
        <a:p>
          <a:r>
            <a:rPr lang="es-ES" dirty="0"/>
            <a:t>- Una vez el agente realice replica al informe preliminar emitido por el tercero verificador, la replica quedará  vigente para que el tercero emita informe final.</a:t>
          </a:r>
        </a:p>
        <a:p>
          <a:r>
            <a:rPr lang="es-ES" dirty="0"/>
            <a:t> Si se hace antes de los 5 días,  una vez se emita al tercero le inicia tiempo para informe final.</a:t>
          </a:r>
        </a:p>
      </dgm:t>
    </dgm:pt>
    <dgm:pt modelId="{6AEF995F-B47D-4241-8127-DD5321D6F886}" type="parTrans" cxnId="{FB5431E1-C501-424F-BDA0-DEE7C0582102}">
      <dgm:prSet/>
      <dgm:spPr/>
      <dgm:t>
        <a:bodyPr/>
        <a:lstStyle/>
        <a:p>
          <a:endParaRPr lang="es-ES"/>
        </a:p>
      </dgm:t>
    </dgm:pt>
    <dgm:pt modelId="{6211D841-6931-46F5-9CDB-BF92651A44E8}" type="sibTrans" cxnId="{FB5431E1-C501-424F-BDA0-DEE7C0582102}">
      <dgm:prSet/>
      <dgm:spPr/>
      <dgm:t>
        <a:bodyPr/>
        <a:lstStyle/>
        <a:p>
          <a:endParaRPr lang="es-ES"/>
        </a:p>
      </dgm:t>
    </dgm:pt>
    <dgm:pt modelId="{70F898B5-9598-483B-A905-D8B1B44DE820}">
      <dgm:prSet custT="1"/>
      <dgm:spPr/>
      <dgm:t>
        <a:bodyPr/>
        <a:lstStyle/>
        <a:p>
          <a:r>
            <a:rPr lang="es-ES" sz="1200" dirty="0"/>
            <a:t>- Documentar información de fronteras.</a:t>
          </a:r>
        </a:p>
        <a:p>
          <a:r>
            <a:rPr lang="es-ES" sz="1200" dirty="0"/>
            <a:t>- Informes firmados por los representantes legales.</a:t>
          </a:r>
        </a:p>
      </dgm:t>
    </dgm:pt>
    <dgm:pt modelId="{70F6941B-2EA5-4AE3-A93E-6410FFA50ACB}" type="parTrans" cxnId="{99779EA6-C5BB-4C8E-91CA-A0446D51058B}">
      <dgm:prSet/>
      <dgm:spPr/>
      <dgm:t>
        <a:bodyPr/>
        <a:lstStyle/>
        <a:p>
          <a:endParaRPr lang="es-ES"/>
        </a:p>
      </dgm:t>
    </dgm:pt>
    <dgm:pt modelId="{43EB5911-0693-4E55-BA42-0D331111ABEF}" type="sibTrans" cxnId="{99779EA6-C5BB-4C8E-91CA-A0446D51058B}">
      <dgm:prSet/>
      <dgm:spPr/>
      <dgm:t>
        <a:bodyPr/>
        <a:lstStyle/>
        <a:p>
          <a:endParaRPr lang="es-ES"/>
        </a:p>
      </dgm:t>
    </dgm:pt>
    <dgm:pt modelId="{FB6C721F-67FA-45A0-AB8E-53D953AB06B0}" type="pres">
      <dgm:prSet presAssocID="{7A99566B-6B97-41E0-8167-19BB819BEAB0}" presName="Name0" presStyleCnt="0">
        <dgm:presLayoutVars>
          <dgm:dir/>
          <dgm:resizeHandles val="exact"/>
        </dgm:presLayoutVars>
      </dgm:prSet>
      <dgm:spPr/>
    </dgm:pt>
    <dgm:pt modelId="{D9CAA398-570A-4B0A-8222-067B1FB6BCD7}" type="pres">
      <dgm:prSet presAssocID="{7A99566B-6B97-41E0-8167-19BB819BEAB0}" presName="bkgdShp" presStyleLbl="alignAccFollowNode1" presStyleIdx="0" presStyleCnt="1" custLinFactNeighborX="-93"/>
      <dgm:spPr/>
    </dgm:pt>
    <dgm:pt modelId="{043B2DD5-454D-4B4F-9144-EEC5D9087DEB}" type="pres">
      <dgm:prSet presAssocID="{7A99566B-6B97-41E0-8167-19BB819BEAB0}" presName="linComp" presStyleCnt="0"/>
      <dgm:spPr/>
    </dgm:pt>
    <dgm:pt modelId="{D7F2B640-9EDB-4791-BAF9-327FD14804AB}" type="pres">
      <dgm:prSet presAssocID="{67B31A04-0609-416F-AE24-EF753808B506}" presName="compNode" presStyleCnt="0"/>
      <dgm:spPr/>
    </dgm:pt>
    <dgm:pt modelId="{2FE03F2C-EE2A-44F8-A67E-C54BC5200183}" type="pres">
      <dgm:prSet presAssocID="{67B31A04-0609-416F-AE24-EF753808B506}" presName="node" presStyleLbl="node1" presStyleIdx="0" presStyleCnt="4" custScaleX="125260">
        <dgm:presLayoutVars>
          <dgm:bulletEnabled val="1"/>
        </dgm:presLayoutVars>
      </dgm:prSet>
      <dgm:spPr/>
    </dgm:pt>
    <dgm:pt modelId="{3838B509-BA40-4B14-942B-886DBA15584F}" type="pres">
      <dgm:prSet presAssocID="{67B31A04-0609-416F-AE24-EF753808B506}" presName="invisiNode" presStyleLbl="node1" presStyleIdx="0" presStyleCnt="4"/>
      <dgm:spPr/>
    </dgm:pt>
    <dgm:pt modelId="{82BE1C1A-7820-4F06-BA30-7AD0993505A1}" type="pres">
      <dgm:prSet presAssocID="{67B31A04-0609-416F-AE24-EF753808B506}"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pt>
    <dgm:pt modelId="{C1BA6B9E-67D6-4458-BC1C-B9EA57BC465A}" type="pres">
      <dgm:prSet presAssocID="{AF5FEDA3-4539-4355-8612-A76D5464BF37}" presName="sibTrans" presStyleLbl="sibTrans2D1" presStyleIdx="0" presStyleCnt="0"/>
      <dgm:spPr/>
    </dgm:pt>
    <dgm:pt modelId="{AB148F6B-7229-4B1F-99EC-02D45900738F}" type="pres">
      <dgm:prSet presAssocID="{67BC3497-C18C-4435-98AB-C080F6BC4500}" presName="compNode" presStyleCnt="0"/>
      <dgm:spPr/>
    </dgm:pt>
    <dgm:pt modelId="{F9624C49-4408-4B4F-8F6A-39F9B0C2E5D2}" type="pres">
      <dgm:prSet presAssocID="{67BC3497-C18C-4435-98AB-C080F6BC4500}" presName="node" presStyleLbl="node1" presStyleIdx="1" presStyleCnt="4">
        <dgm:presLayoutVars>
          <dgm:bulletEnabled val="1"/>
        </dgm:presLayoutVars>
      </dgm:prSet>
      <dgm:spPr/>
    </dgm:pt>
    <dgm:pt modelId="{980E8C0F-241C-436D-B5F6-544096E10548}" type="pres">
      <dgm:prSet presAssocID="{67BC3497-C18C-4435-98AB-C080F6BC4500}" presName="invisiNode" presStyleLbl="node1" presStyleIdx="1" presStyleCnt="4"/>
      <dgm:spPr/>
    </dgm:pt>
    <dgm:pt modelId="{B98E4803-F3AD-41D3-8CBA-374FD3BDF9D5}" type="pres">
      <dgm:prSet presAssocID="{67BC3497-C18C-4435-98AB-C080F6BC4500}" presName="imagNode" presStyleLbl="fgImgPlace1" presStyleIdx="1" presStyleCnt="4" custScaleX="92727" custScaleY="106844" custLinFactNeighborX="-536" custLinFactNeighborY="-131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dgm:spPr>
    </dgm:pt>
    <dgm:pt modelId="{9C6A14E3-8FEA-4909-959F-C870C3506EE8}" type="pres">
      <dgm:prSet presAssocID="{89BF6922-B0B0-45A4-955C-B7D3DCF7F199}" presName="sibTrans" presStyleLbl="sibTrans2D1" presStyleIdx="0" presStyleCnt="0"/>
      <dgm:spPr/>
    </dgm:pt>
    <dgm:pt modelId="{C6EAFCAA-F23E-43DE-9918-22D756050C10}" type="pres">
      <dgm:prSet presAssocID="{70F898B5-9598-483B-A905-D8B1B44DE820}" presName="compNode" presStyleCnt="0"/>
      <dgm:spPr/>
    </dgm:pt>
    <dgm:pt modelId="{994F7805-71CE-45B1-8DA7-2F887EB58C72}" type="pres">
      <dgm:prSet presAssocID="{70F898B5-9598-483B-A905-D8B1B44DE820}" presName="node" presStyleLbl="node1" presStyleIdx="2" presStyleCnt="4" custLinFactNeighborY="-1781">
        <dgm:presLayoutVars>
          <dgm:bulletEnabled val="1"/>
        </dgm:presLayoutVars>
      </dgm:prSet>
      <dgm:spPr/>
    </dgm:pt>
    <dgm:pt modelId="{381E641B-DF77-4A96-B13E-8A5FFCA11DD1}" type="pres">
      <dgm:prSet presAssocID="{70F898B5-9598-483B-A905-D8B1B44DE820}" presName="invisiNode" presStyleLbl="node1" presStyleIdx="2" presStyleCnt="4"/>
      <dgm:spPr/>
    </dgm:pt>
    <dgm:pt modelId="{9845B0E4-B987-46EF-815B-DE101EE487D0}" type="pres">
      <dgm:prSet presAssocID="{70F898B5-9598-483B-A905-D8B1B44DE820}" presName="imagNode" presStyleLbl="fgImgPlace1" presStyleIdx="2" presStyleCnt="4" custLinFactNeighborY="-3807"/>
      <dgm:spPr>
        <a:blipFill dpi="0" rotWithShape="1">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dgm:spPr>
    </dgm:pt>
    <dgm:pt modelId="{5FF486AA-B60A-418D-A107-24F8CDE9BDE1}" type="pres">
      <dgm:prSet presAssocID="{43EB5911-0693-4E55-BA42-0D331111ABEF}" presName="sibTrans" presStyleLbl="sibTrans2D1" presStyleIdx="0" presStyleCnt="0"/>
      <dgm:spPr/>
    </dgm:pt>
    <dgm:pt modelId="{3FD9C968-0C3D-44E2-88FC-A1F747EECA8A}" type="pres">
      <dgm:prSet presAssocID="{C990BFAB-1756-41FB-BB0C-425E92AE8DC0}" presName="compNode" presStyleCnt="0"/>
      <dgm:spPr/>
    </dgm:pt>
    <dgm:pt modelId="{F56CCCE0-7A63-4AEF-B6A1-277EB18C607E}" type="pres">
      <dgm:prSet presAssocID="{C990BFAB-1756-41FB-BB0C-425E92AE8DC0}" presName="node" presStyleLbl="node1" presStyleIdx="3" presStyleCnt="4">
        <dgm:presLayoutVars>
          <dgm:bulletEnabled val="1"/>
        </dgm:presLayoutVars>
      </dgm:prSet>
      <dgm:spPr/>
    </dgm:pt>
    <dgm:pt modelId="{227FA8EC-9C52-4207-A770-EFFF8B6D1F96}" type="pres">
      <dgm:prSet presAssocID="{C990BFAB-1756-41FB-BB0C-425E92AE8DC0}" presName="invisiNode" presStyleLbl="node1" presStyleIdx="3" presStyleCnt="4"/>
      <dgm:spPr/>
    </dgm:pt>
    <dgm:pt modelId="{DA02C1E9-B57D-4095-A6BE-6734FC380B0F}" type="pres">
      <dgm:prSet presAssocID="{C990BFAB-1756-41FB-BB0C-425E92AE8DC0}" presName="imagNode" presStyleLbl="fgImgPlace1" presStyleIdx="3" presStyleCnt="4"/>
      <dgm:spPr>
        <a:blipFill dpi="0" rotWithShape="1">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dgm:spPr>
    </dgm:pt>
  </dgm:ptLst>
  <dgm:cxnLst>
    <dgm:cxn modelId="{F6E7A701-B395-486C-976C-A4D9F6B38191}" type="presOf" srcId="{AF5FEDA3-4539-4355-8612-A76D5464BF37}" destId="{C1BA6B9E-67D6-4458-BC1C-B9EA57BC465A}" srcOrd="0" destOrd="0" presId="urn:microsoft.com/office/officeart/2005/8/layout/pList2"/>
    <dgm:cxn modelId="{2626DC29-C2BD-4C9E-A289-682D751E3730}" type="presOf" srcId="{C990BFAB-1756-41FB-BB0C-425E92AE8DC0}" destId="{F56CCCE0-7A63-4AEF-B6A1-277EB18C607E}" srcOrd="0" destOrd="0" presId="urn:microsoft.com/office/officeart/2005/8/layout/pList2"/>
    <dgm:cxn modelId="{FA7F292E-900E-469B-A968-3C881C285256}" type="presOf" srcId="{7A99566B-6B97-41E0-8167-19BB819BEAB0}" destId="{FB6C721F-67FA-45A0-AB8E-53D953AB06B0}" srcOrd="0" destOrd="0" presId="urn:microsoft.com/office/officeart/2005/8/layout/pList2"/>
    <dgm:cxn modelId="{FA77EE63-D437-4F8A-B1EE-E608D50DEF6D}" srcId="{7A99566B-6B97-41E0-8167-19BB819BEAB0}" destId="{67B31A04-0609-416F-AE24-EF753808B506}" srcOrd="0" destOrd="0" parTransId="{1DC9EC0A-F55B-4D40-AC2D-FDE9B4E00446}" sibTransId="{AF5FEDA3-4539-4355-8612-A76D5464BF37}"/>
    <dgm:cxn modelId="{FB91AE83-0F65-428E-91D2-9BE43E830B25}" type="presOf" srcId="{43EB5911-0693-4E55-BA42-0D331111ABEF}" destId="{5FF486AA-B60A-418D-A107-24F8CDE9BDE1}" srcOrd="0" destOrd="0" presId="urn:microsoft.com/office/officeart/2005/8/layout/pList2"/>
    <dgm:cxn modelId="{45191D98-7D7A-4D87-AE3C-1A5E9D1CD859}" type="presOf" srcId="{70F898B5-9598-483B-A905-D8B1B44DE820}" destId="{994F7805-71CE-45B1-8DA7-2F887EB58C72}" srcOrd="0" destOrd="0" presId="urn:microsoft.com/office/officeart/2005/8/layout/pList2"/>
    <dgm:cxn modelId="{99779EA6-C5BB-4C8E-91CA-A0446D51058B}" srcId="{7A99566B-6B97-41E0-8167-19BB819BEAB0}" destId="{70F898B5-9598-483B-A905-D8B1B44DE820}" srcOrd="2" destOrd="0" parTransId="{70F6941B-2EA5-4AE3-A93E-6410FFA50ACB}" sibTransId="{43EB5911-0693-4E55-BA42-0D331111ABEF}"/>
    <dgm:cxn modelId="{CF7A57B5-E7F9-4A7B-86AF-75B2487C663E}" type="presOf" srcId="{89BF6922-B0B0-45A4-955C-B7D3DCF7F199}" destId="{9C6A14E3-8FEA-4909-959F-C870C3506EE8}" srcOrd="0" destOrd="0" presId="urn:microsoft.com/office/officeart/2005/8/layout/pList2"/>
    <dgm:cxn modelId="{EC9EF4BC-7A3C-4E2D-B007-B934BF076B48}" srcId="{7A99566B-6B97-41E0-8167-19BB819BEAB0}" destId="{67BC3497-C18C-4435-98AB-C080F6BC4500}" srcOrd="1" destOrd="0" parTransId="{E054A1E8-8DB0-4514-9289-93B58653C2D3}" sibTransId="{89BF6922-B0B0-45A4-955C-B7D3DCF7F199}"/>
    <dgm:cxn modelId="{89F81EC2-30CC-43CC-AC91-C908D37538D7}" type="presOf" srcId="{67BC3497-C18C-4435-98AB-C080F6BC4500}" destId="{F9624C49-4408-4B4F-8F6A-39F9B0C2E5D2}" srcOrd="0" destOrd="0" presId="urn:microsoft.com/office/officeart/2005/8/layout/pList2"/>
    <dgm:cxn modelId="{68B91CDC-FAED-48E6-9E43-33A3392523AD}" type="presOf" srcId="{67B31A04-0609-416F-AE24-EF753808B506}" destId="{2FE03F2C-EE2A-44F8-A67E-C54BC5200183}" srcOrd="0" destOrd="0" presId="urn:microsoft.com/office/officeart/2005/8/layout/pList2"/>
    <dgm:cxn modelId="{FB5431E1-C501-424F-BDA0-DEE7C0582102}" srcId="{7A99566B-6B97-41E0-8167-19BB819BEAB0}" destId="{C990BFAB-1756-41FB-BB0C-425E92AE8DC0}" srcOrd="3" destOrd="0" parTransId="{6AEF995F-B47D-4241-8127-DD5321D6F886}" sibTransId="{6211D841-6931-46F5-9CDB-BF92651A44E8}"/>
    <dgm:cxn modelId="{FD092ABA-EF3B-40CC-85DA-BDC096D3314A}" type="presParOf" srcId="{FB6C721F-67FA-45A0-AB8E-53D953AB06B0}" destId="{D9CAA398-570A-4B0A-8222-067B1FB6BCD7}" srcOrd="0" destOrd="0" presId="urn:microsoft.com/office/officeart/2005/8/layout/pList2"/>
    <dgm:cxn modelId="{48CCA3C8-82F7-4CA1-9E3E-644B3EDE99E3}" type="presParOf" srcId="{FB6C721F-67FA-45A0-AB8E-53D953AB06B0}" destId="{043B2DD5-454D-4B4F-9144-EEC5D9087DEB}" srcOrd="1" destOrd="0" presId="urn:microsoft.com/office/officeart/2005/8/layout/pList2"/>
    <dgm:cxn modelId="{D4B69449-1A13-4631-B5A7-0EEACD8AAE95}" type="presParOf" srcId="{043B2DD5-454D-4B4F-9144-EEC5D9087DEB}" destId="{D7F2B640-9EDB-4791-BAF9-327FD14804AB}" srcOrd="0" destOrd="0" presId="urn:microsoft.com/office/officeart/2005/8/layout/pList2"/>
    <dgm:cxn modelId="{EF4142FB-028F-4781-8D25-0541C9A377BF}" type="presParOf" srcId="{D7F2B640-9EDB-4791-BAF9-327FD14804AB}" destId="{2FE03F2C-EE2A-44F8-A67E-C54BC5200183}" srcOrd="0" destOrd="0" presId="urn:microsoft.com/office/officeart/2005/8/layout/pList2"/>
    <dgm:cxn modelId="{81BFF7E2-0B0E-42EB-BC5D-23087E10DA49}" type="presParOf" srcId="{D7F2B640-9EDB-4791-BAF9-327FD14804AB}" destId="{3838B509-BA40-4B14-942B-886DBA15584F}" srcOrd="1" destOrd="0" presId="urn:microsoft.com/office/officeart/2005/8/layout/pList2"/>
    <dgm:cxn modelId="{688477EE-66C2-4CBC-BDBB-5BB686422AAE}" type="presParOf" srcId="{D7F2B640-9EDB-4791-BAF9-327FD14804AB}" destId="{82BE1C1A-7820-4F06-BA30-7AD0993505A1}" srcOrd="2" destOrd="0" presId="urn:microsoft.com/office/officeart/2005/8/layout/pList2"/>
    <dgm:cxn modelId="{352A5B02-8C23-40E1-88BF-94FB70071943}" type="presParOf" srcId="{043B2DD5-454D-4B4F-9144-EEC5D9087DEB}" destId="{C1BA6B9E-67D6-4458-BC1C-B9EA57BC465A}" srcOrd="1" destOrd="0" presId="urn:microsoft.com/office/officeart/2005/8/layout/pList2"/>
    <dgm:cxn modelId="{0EA1D185-0116-4F51-A531-1CE9B1348DDD}" type="presParOf" srcId="{043B2DD5-454D-4B4F-9144-EEC5D9087DEB}" destId="{AB148F6B-7229-4B1F-99EC-02D45900738F}" srcOrd="2" destOrd="0" presId="urn:microsoft.com/office/officeart/2005/8/layout/pList2"/>
    <dgm:cxn modelId="{94B9ABAF-9FCD-42B9-A637-387D0B836777}" type="presParOf" srcId="{AB148F6B-7229-4B1F-99EC-02D45900738F}" destId="{F9624C49-4408-4B4F-8F6A-39F9B0C2E5D2}" srcOrd="0" destOrd="0" presId="urn:microsoft.com/office/officeart/2005/8/layout/pList2"/>
    <dgm:cxn modelId="{A660C26E-E369-4EB7-9C38-941B704CAE13}" type="presParOf" srcId="{AB148F6B-7229-4B1F-99EC-02D45900738F}" destId="{980E8C0F-241C-436D-B5F6-544096E10548}" srcOrd="1" destOrd="0" presId="urn:microsoft.com/office/officeart/2005/8/layout/pList2"/>
    <dgm:cxn modelId="{C015CD48-AB38-4CEF-BD6B-F9507E8AA579}" type="presParOf" srcId="{AB148F6B-7229-4B1F-99EC-02D45900738F}" destId="{B98E4803-F3AD-41D3-8CBA-374FD3BDF9D5}" srcOrd="2" destOrd="0" presId="urn:microsoft.com/office/officeart/2005/8/layout/pList2"/>
    <dgm:cxn modelId="{C1B7F05A-089A-49CD-A0F7-026D4CE0C341}" type="presParOf" srcId="{043B2DD5-454D-4B4F-9144-EEC5D9087DEB}" destId="{9C6A14E3-8FEA-4909-959F-C870C3506EE8}" srcOrd="3" destOrd="0" presId="urn:microsoft.com/office/officeart/2005/8/layout/pList2"/>
    <dgm:cxn modelId="{CBB47777-65F8-4C0D-8A1A-F6E28392BA78}" type="presParOf" srcId="{043B2DD5-454D-4B4F-9144-EEC5D9087DEB}" destId="{C6EAFCAA-F23E-43DE-9918-22D756050C10}" srcOrd="4" destOrd="0" presId="urn:microsoft.com/office/officeart/2005/8/layout/pList2"/>
    <dgm:cxn modelId="{B269E69B-A41D-47DF-BCD2-147EFFFE1FA7}" type="presParOf" srcId="{C6EAFCAA-F23E-43DE-9918-22D756050C10}" destId="{994F7805-71CE-45B1-8DA7-2F887EB58C72}" srcOrd="0" destOrd="0" presId="urn:microsoft.com/office/officeart/2005/8/layout/pList2"/>
    <dgm:cxn modelId="{E5601E56-E694-4573-B84D-2A2A7207DF68}" type="presParOf" srcId="{C6EAFCAA-F23E-43DE-9918-22D756050C10}" destId="{381E641B-DF77-4A96-B13E-8A5FFCA11DD1}" srcOrd="1" destOrd="0" presId="urn:microsoft.com/office/officeart/2005/8/layout/pList2"/>
    <dgm:cxn modelId="{55A32A8D-8715-4758-9405-A64944F0616C}" type="presParOf" srcId="{C6EAFCAA-F23E-43DE-9918-22D756050C10}" destId="{9845B0E4-B987-46EF-815B-DE101EE487D0}" srcOrd="2" destOrd="0" presId="urn:microsoft.com/office/officeart/2005/8/layout/pList2"/>
    <dgm:cxn modelId="{A4EDC693-25D9-42E8-8A67-01228FF8ED23}" type="presParOf" srcId="{043B2DD5-454D-4B4F-9144-EEC5D9087DEB}" destId="{5FF486AA-B60A-418D-A107-24F8CDE9BDE1}" srcOrd="5" destOrd="0" presId="urn:microsoft.com/office/officeart/2005/8/layout/pList2"/>
    <dgm:cxn modelId="{4CBA40A8-1BCC-47EE-8113-688B9B11756A}" type="presParOf" srcId="{043B2DD5-454D-4B4F-9144-EEC5D9087DEB}" destId="{3FD9C968-0C3D-44E2-88FC-A1F747EECA8A}" srcOrd="6" destOrd="0" presId="urn:microsoft.com/office/officeart/2005/8/layout/pList2"/>
    <dgm:cxn modelId="{5B4ADA50-7D04-4F25-928A-B68CC50753AB}" type="presParOf" srcId="{3FD9C968-0C3D-44E2-88FC-A1F747EECA8A}" destId="{F56CCCE0-7A63-4AEF-B6A1-277EB18C607E}" srcOrd="0" destOrd="0" presId="urn:microsoft.com/office/officeart/2005/8/layout/pList2"/>
    <dgm:cxn modelId="{79CA25CB-9354-4C45-94F3-929F7E6C1DD5}" type="presParOf" srcId="{3FD9C968-0C3D-44E2-88FC-A1F747EECA8A}" destId="{227FA8EC-9C52-4207-A770-EFFF8B6D1F96}" srcOrd="1" destOrd="0" presId="urn:microsoft.com/office/officeart/2005/8/layout/pList2"/>
    <dgm:cxn modelId="{2E673639-7685-4171-9468-6E1B6DC547BD}" type="presParOf" srcId="{3FD9C968-0C3D-44E2-88FC-A1F747EECA8A}" destId="{DA02C1E9-B57D-4095-A6BE-6734FC380B0F}"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6A60B8-8ADB-42A0-B525-D634244F5B13}" type="doc">
      <dgm:prSet loTypeId="urn:microsoft.com/office/officeart/2005/8/layout/process5" loCatId="process" qsTypeId="urn:microsoft.com/office/officeart/2005/8/quickstyle/simple1" qsCatId="simple" csTypeId="urn:microsoft.com/office/officeart/2005/8/colors/colorful1" csCatId="colorful" phldr="1"/>
      <dgm:spPr/>
    </dgm:pt>
    <dgm:pt modelId="{457FDA0B-7DC0-4EDD-B6D7-278B60D69E2F}">
      <dgm:prSet phldrT="[Texto]"/>
      <dgm:spPr/>
      <dgm:t>
        <a:bodyPr/>
        <a:lstStyle/>
        <a:p>
          <a:r>
            <a:rPr lang="es-CO" dirty="0"/>
            <a:t>Tercero verificador </a:t>
          </a:r>
          <a:r>
            <a:rPr lang="es-CO" b="1" dirty="0"/>
            <a:t>notifica</a:t>
          </a:r>
          <a:r>
            <a:rPr lang="es-CO" dirty="0"/>
            <a:t> al  RF la realización de la visita de verificación.</a:t>
          </a:r>
        </a:p>
      </dgm:t>
    </dgm:pt>
    <dgm:pt modelId="{A6B588F0-3AE4-46BC-826E-1234E1BE6540}" type="parTrans" cxnId="{F8F2484D-5A0A-4AD1-874A-AB854478D0AA}">
      <dgm:prSet/>
      <dgm:spPr/>
      <dgm:t>
        <a:bodyPr/>
        <a:lstStyle/>
        <a:p>
          <a:endParaRPr lang="es-CO"/>
        </a:p>
      </dgm:t>
    </dgm:pt>
    <dgm:pt modelId="{D45F4C55-88C5-4778-A8D6-3CAC5B0BACAC}" type="sibTrans" cxnId="{F8F2484D-5A0A-4AD1-874A-AB854478D0AA}">
      <dgm:prSet/>
      <dgm:spPr/>
      <dgm:t>
        <a:bodyPr/>
        <a:lstStyle/>
        <a:p>
          <a:endParaRPr lang="es-CO"/>
        </a:p>
      </dgm:t>
    </dgm:pt>
    <dgm:pt modelId="{0266C2CB-CA0C-45DB-9BA6-6EAAB7BBC3DA}">
      <dgm:prSet/>
      <dgm:spPr/>
      <dgm:t>
        <a:bodyPr/>
        <a:lstStyle/>
        <a:p>
          <a:r>
            <a:rPr lang="es-CO" dirty="0"/>
            <a:t>Acuerdo de fecha y hora  de visita </a:t>
          </a:r>
        </a:p>
        <a:p>
          <a:r>
            <a:rPr lang="es-CO" b="1" u="sng" dirty="0"/>
            <a:t>(18 horas)</a:t>
          </a:r>
        </a:p>
      </dgm:t>
    </dgm:pt>
    <dgm:pt modelId="{3DD81F30-EA5C-4459-9714-54D241087228}" type="parTrans" cxnId="{30E2CD31-CA88-4233-A3C0-891F17D603B0}">
      <dgm:prSet/>
      <dgm:spPr/>
      <dgm:t>
        <a:bodyPr/>
        <a:lstStyle/>
        <a:p>
          <a:endParaRPr lang="es-CO"/>
        </a:p>
      </dgm:t>
    </dgm:pt>
    <dgm:pt modelId="{09D5DF40-3A28-4A69-A2B7-DCA3D866827F}" type="sibTrans" cxnId="{30E2CD31-CA88-4233-A3C0-891F17D603B0}">
      <dgm:prSet/>
      <dgm:spPr/>
      <dgm:t>
        <a:bodyPr/>
        <a:lstStyle/>
        <a:p>
          <a:endParaRPr lang="es-CO"/>
        </a:p>
      </dgm:t>
    </dgm:pt>
    <dgm:pt modelId="{29D32EBE-B2F3-4B21-97C7-DB4F27CB8D46}">
      <dgm:prSet/>
      <dgm:spPr/>
      <dgm:t>
        <a:bodyPr/>
        <a:lstStyle/>
        <a:p>
          <a:r>
            <a:rPr lang="es-CO"/>
            <a:t>RF informa a los agentes con acceso al sistema de medición.</a:t>
          </a:r>
          <a:endParaRPr lang="es-CO" dirty="0"/>
        </a:p>
      </dgm:t>
    </dgm:pt>
    <dgm:pt modelId="{18CE91EE-31CC-4922-A7D4-E25BA400866D}" type="parTrans" cxnId="{29965275-13B2-4E4B-ABF5-EEA69EB6372E}">
      <dgm:prSet/>
      <dgm:spPr/>
      <dgm:t>
        <a:bodyPr/>
        <a:lstStyle/>
        <a:p>
          <a:endParaRPr lang="es-CO"/>
        </a:p>
      </dgm:t>
    </dgm:pt>
    <dgm:pt modelId="{F7C97EDD-4BCC-4D5E-8A4D-A3591D50C0D3}" type="sibTrans" cxnId="{29965275-13B2-4E4B-ABF5-EEA69EB6372E}">
      <dgm:prSet/>
      <dgm:spPr/>
      <dgm:t>
        <a:bodyPr/>
        <a:lstStyle/>
        <a:p>
          <a:endParaRPr lang="es-CO"/>
        </a:p>
      </dgm:t>
    </dgm:pt>
    <dgm:pt modelId="{EFA98874-B216-4A53-9A96-B2BE10FB36D4}">
      <dgm:prSet/>
      <dgm:spPr/>
      <dgm:t>
        <a:bodyPr/>
        <a:lstStyle/>
        <a:p>
          <a:r>
            <a:rPr lang="es-CO" dirty="0"/>
            <a:t>Realización de la visita </a:t>
          </a:r>
        </a:p>
        <a:p>
          <a:r>
            <a:rPr lang="es-CO" b="1" u="sng" dirty="0"/>
            <a:t>(Dentro de las 48 horas totales luego de la notificación de la visita)</a:t>
          </a:r>
        </a:p>
      </dgm:t>
    </dgm:pt>
    <dgm:pt modelId="{81344131-A9CD-4912-9B07-9F72FEA720FF}" type="parTrans" cxnId="{851D0DF9-DB42-4A81-B824-243BC419A4C3}">
      <dgm:prSet/>
      <dgm:spPr/>
      <dgm:t>
        <a:bodyPr/>
        <a:lstStyle/>
        <a:p>
          <a:endParaRPr lang="es-CO"/>
        </a:p>
      </dgm:t>
    </dgm:pt>
    <dgm:pt modelId="{0E5DAAC3-6976-4BF5-8106-D09D2A339C35}" type="sibTrans" cxnId="{851D0DF9-DB42-4A81-B824-243BC419A4C3}">
      <dgm:prSet/>
      <dgm:spPr/>
      <dgm:t>
        <a:bodyPr/>
        <a:lstStyle/>
        <a:p>
          <a:endParaRPr lang="es-CO"/>
        </a:p>
      </dgm:t>
    </dgm:pt>
    <dgm:pt modelId="{322D51FE-E890-4B36-81AE-3F8C044CF832}">
      <dgm:prSet/>
      <dgm:spPr/>
      <dgm:t>
        <a:bodyPr/>
        <a:lstStyle/>
        <a:p>
          <a:r>
            <a:rPr lang="es-CO" dirty="0"/>
            <a:t>Entrega informe preliminar del tercero al ASIC y del ASIC al agente.</a:t>
          </a:r>
        </a:p>
        <a:p>
          <a:r>
            <a:rPr lang="es-CO" dirty="0">
              <a:solidFill>
                <a:srgbClr val="FFFF00"/>
              </a:solidFill>
            </a:rPr>
            <a:t>(7 días calendario)</a:t>
          </a:r>
        </a:p>
      </dgm:t>
    </dgm:pt>
    <dgm:pt modelId="{12665F6D-A1AF-42FC-9AA9-46BBB04253E3}" type="parTrans" cxnId="{AA2B56C4-7F67-4BC2-9445-C15585168D56}">
      <dgm:prSet/>
      <dgm:spPr/>
      <dgm:t>
        <a:bodyPr/>
        <a:lstStyle/>
        <a:p>
          <a:endParaRPr lang="es-CO"/>
        </a:p>
      </dgm:t>
    </dgm:pt>
    <dgm:pt modelId="{4BADAA32-9D43-4F7C-AE31-751C513E528F}" type="sibTrans" cxnId="{AA2B56C4-7F67-4BC2-9445-C15585168D56}">
      <dgm:prSet/>
      <dgm:spPr/>
      <dgm:t>
        <a:bodyPr/>
        <a:lstStyle/>
        <a:p>
          <a:endParaRPr lang="es-CO"/>
        </a:p>
      </dgm:t>
    </dgm:pt>
    <dgm:pt modelId="{8ADCEE59-C942-40EE-87AD-E5304CE96EA7}">
      <dgm:prSet/>
      <dgm:spPr/>
      <dgm:t>
        <a:bodyPr/>
        <a:lstStyle/>
        <a:p>
          <a:r>
            <a:rPr lang="es-CO" dirty="0"/>
            <a:t>Plazo para presentar observaciones</a:t>
          </a:r>
        </a:p>
        <a:p>
          <a:r>
            <a:rPr lang="es-CO" b="1" u="sng" dirty="0"/>
            <a:t> (5 días hábiles)</a:t>
          </a:r>
        </a:p>
      </dgm:t>
    </dgm:pt>
    <dgm:pt modelId="{B928E6DD-0CFD-47A3-AC2F-98EBE1A962A9}" type="parTrans" cxnId="{6B0F173F-7AFD-46FF-B812-FEFE814A0751}">
      <dgm:prSet/>
      <dgm:spPr/>
      <dgm:t>
        <a:bodyPr/>
        <a:lstStyle/>
        <a:p>
          <a:endParaRPr lang="es-CO"/>
        </a:p>
      </dgm:t>
    </dgm:pt>
    <dgm:pt modelId="{BFF47D12-3E6F-483F-983F-6CEF7F42A227}" type="sibTrans" cxnId="{6B0F173F-7AFD-46FF-B812-FEFE814A0751}">
      <dgm:prSet/>
      <dgm:spPr/>
      <dgm:t>
        <a:bodyPr/>
        <a:lstStyle/>
        <a:p>
          <a:endParaRPr lang="es-CO"/>
        </a:p>
      </dgm:t>
    </dgm:pt>
    <dgm:pt modelId="{AFD9A70A-D746-4398-8E31-633CCBAE51D6}">
      <dgm:prSet/>
      <dgm:spPr/>
      <dgm:t>
        <a:bodyPr/>
        <a:lstStyle/>
        <a:p>
          <a:r>
            <a:rPr lang="es-CO" dirty="0"/>
            <a:t>Plazo máximo para emitir informe definitivo</a:t>
          </a:r>
        </a:p>
        <a:p>
          <a:r>
            <a:rPr lang="es-CO" b="1" u="sng" dirty="0"/>
            <a:t> (5 días hábiles)</a:t>
          </a:r>
        </a:p>
      </dgm:t>
    </dgm:pt>
    <dgm:pt modelId="{A03FE4D8-6640-439C-B695-21A6BCC874BE}" type="parTrans" cxnId="{12418E2B-1AE6-4465-AF66-1931095156DF}">
      <dgm:prSet/>
      <dgm:spPr/>
      <dgm:t>
        <a:bodyPr/>
        <a:lstStyle/>
        <a:p>
          <a:endParaRPr lang="es-CO"/>
        </a:p>
      </dgm:t>
    </dgm:pt>
    <dgm:pt modelId="{76E430C9-8C43-4AF1-A4BD-0532F656CEBF}" type="sibTrans" cxnId="{12418E2B-1AE6-4465-AF66-1931095156DF}">
      <dgm:prSet/>
      <dgm:spPr/>
      <dgm:t>
        <a:bodyPr/>
        <a:lstStyle/>
        <a:p>
          <a:endParaRPr lang="es-CO"/>
        </a:p>
      </dgm:t>
    </dgm:pt>
    <dgm:pt modelId="{C97CAFF7-A93D-4A8C-AED1-BD88E7853F75}">
      <dgm:prSet/>
      <dgm:spPr/>
      <dgm:t>
        <a:bodyPr/>
        <a:lstStyle/>
        <a:p>
          <a:r>
            <a:rPr lang="es-CO"/>
            <a:t>Publicación de informe definitivo por cada frontera.</a:t>
          </a:r>
          <a:endParaRPr lang="es-CO" dirty="0"/>
        </a:p>
      </dgm:t>
    </dgm:pt>
    <dgm:pt modelId="{8ED6A3A5-FB47-4E6C-8AA3-F6ED87C4E5C9}" type="parTrans" cxnId="{D56670FC-6557-48E6-ADCF-B11F6D4B9B34}">
      <dgm:prSet/>
      <dgm:spPr/>
      <dgm:t>
        <a:bodyPr/>
        <a:lstStyle/>
        <a:p>
          <a:endParaRPr lang="es-CO"/>
        </a:p>
      </dgm:t>
    </dgm:pt>
    <dgm:pt modelId="{927E1DAC-F74F-40BE-8D9E-E78B10DE9253}" type="sibTrans" cxnId="{D56670FC-6557-48E6-ADCF-B11F6D4B9B34}">
      <dgm:prSet/>
      <dgm:spPr/>
      <dgm:t>
        <a:bodyPr/>
        <a:lstStyle/>
        <a:p>
          <a:endParaRPr lang="es-CO"/>
        </a:p>
      </dgm:t>
    </dgm:pt>
    <dgm:pt modelId="{78377B3A-0E9D-447C-95DF-43DBFDF5E0B3}" type="pres">
      <dgm:prSet presAssocID="{666A60B8-8ADB-42A0-B525-D634244F5B13}" presName="diagram" presStyleCnt="0">
        <dgm:presLayoutVars>
          <dgm:dir/>
          <dgm:resizeHandles val="exact"/>
        </dgm:presLayoutVars>
      </dgm:prSet>
      <dgm:spPr/>
    </dgm:pt>
    <dgm:pt modelId="{45FD1749-4D18-42B6-9B56-2DB138B881A3}" type="pres">
      <dgm:prSet presAssocID="{457FDA0B-7DC0-4EDD-B6D7-278B60D69E2F}" presName="node" presStyleLbl="node1" presStyleIdx="0" presStyleCnt="8" custScaleX="103905" custScaleY="98940">
        <dgm:presLayoutVars>
          <dgm:bulletEnabled val="1"/>
        </dgm:presLayoutVars>
      </dgm:prSet>
      <dgm:spPr/>
    </dgm:pt>
    <dgm:pt modelId="{7FE8F3B7-B278-4860-B696-6D6DCF170A95}" type="pres">
      <dgm:prSet presAssocID="{D45F4C55-88C5-4778-A8D6-3CAC5B0BACAC}" presName="sibTrans" presStyleLbl="sibTrans2D1" presStyleIdx="0" presStyleCnt="7"/>
      <dgm:spPr/>
    </dgm:pt>
    <dgm:pt modelId="{63394854-0925-43FF-A5AE-25CD56FA3069}" type="pres">
      <dgm:prSet presAssocID="{D45F4C55-88C5-4778-A8D6-3CAC5B0BACAC}" presName="connectorText" presStyleLbl="sibTrans2D1" presStyleIdx="0" presStyleCnt="7"/>
      <dgm:spPr/>
    </dgm:pt>
    <dgm:pt modelId="{3D97438F-C7C6-4E2E-9A6B-EB026884751A}" type="pres">
      <dgm:prSet presAssocID="{0266C2CB-CA0C-45DB-9BA6-6EAAB7BBC3DA}" presName="node" presStyleLbl="node1" presStyleIdx="1" presStyleCnt="8">
        <dgm:presLayoutVars>
          <dgm:bulletEnabled val="1"/>
        </dgm:presLayoutVars>
      </dgm:prSet>
      <dgm:spPr/>
    </dgm:pt>
    <dgm:pt modelId="{51390523-E480-457E-9022-8635BD95AED8}" type="pres">
      <dgm:prSet presAssocID="{09D5DF40-3A28-4A69-A2B7-DCA3D866827F}" presName="sibTrans" presStyleLbl="sibTrans2D1" presStyleIdx="1" presStyleCnt="7"/>
      <dgm:spPr/>
    </dgm:pt>
    <dgm:pt modelId="{B9C1610C-4127-4453-9578-F33D76FF9601}" type="pres">
      <dgm:prSet presAssocID="{09D5DF40-3A28-4A69-A2B7-DCA3D866827F}" presName="connectorText" presStyleLbl="sibTrans2D1" presStyleIdx="1" presStyleCnt="7"/>
      <dgm:spPr/>
    </dgm:pt>
    <dgm:pt modelId="{073A33B7-73E1-4330-A471-824016B3DD03}" type="pres">
      <dgm:prSet presAssocID="{29D32EBE-B2F3-4B21-97C7-DB4F27CB8D46}" presName="node" presStyleLbl="node1" presStyleIdx="2" presStyleCnt="8">
        <dgm:presLayoutVars>
          <dgm:bulletEnabled val="1"/>
        </dgm:presLayoutVars>
      </dgm:prSet>
      <dgm:spPr/>
    </dgm:pt>
    <dgm:pt modelId="{D785B297-FDF7-4696-BB8B-B1B70F17E307}" type="pres">
      <dgm:prSet presAssocID="{F7C97EDD-4BCC-4D5E-8A4D-A3591D50C0D3}" presName="sibTrans" presStyleLbl="sibTrans2D1" presStyleIdx="2" presStyleCnt="7"/>
      <dgm:spPr/>
    </dgm:pt>
    <dgm:pt modelId="{E5DD0D15-9953-469F-B8B2-1B5ADEB9A57A}" type="pres">
      <dgm:prSet presAssocID="{F7C97EDD-4BCC-4D5E-8A4D-A3591D50C0D3}" presName="connectorText" presStyleLbl="sibTrans2D1" presStyleIdx="2" presStyleCnt="7"/>
      <dgm:spPr/>
    </dgm:pt>
    <dgm:pt modelId="{12A8342C-49C7-475D-B753-E09DF1654AE7}" type="pres">
      <dgm:prSet presAssocID="{EFA98874-B216-4A53-9A96-B2BE10FB36D4}" presName="node" presStyleLbl="node1" presStyleIdx="3" presStyleCnt="8">
        <dgm:presLayoutVars>
          <dgm:bulletEnabled val="1"/>
        </dgm:presLayoutVars>
      </dgm:prSet>
      <dgm:spPr/>
    </dgm:pt>
    <dgm:pt modelId="{31BAAFCC-6A55-4E80-907E-19F4694B8576}" type="pres">
      <dgm:prSet presAssocID="{0E5DAAC3-6976-4BF5-8106-D09D2A339C35}" presName="sibTrans" presStyleLbl="sibTrans2D1" presStyleIdx="3" presStyleCnt="7" custLinFactNeighborX="3808" custLinFactNeighborY="18468"/>
      <dgm:spPr/>
    </dgm:pt>
    <dgm:pt modelId="{4F0F0265-3BD2-44D3-996E-0048CC521FE0}" type="pres">
      <dgm:prSet presAssocID="{0E5DAAC3-6976-4BF5-8106-D09D2A339C35}" presName="connectorText" presStyleLbl="sibTrans2D1" presStyleIdx="3" presStyleCnt="7"/>
      <dgm:spPr/>
    </dgm:pt>
    <dgm:pt modelId="{FB7522FF-B5E3-496A-8C7E-C8EDF8CC2AB5}" type="pres">
      <dgm:prSet presAssocID="{322D51FE-E890-4B36-81AE-3F8C044CF832}" presName="node" presStyleLbl="node1" presStyleIdx="4" presStyleCnt="8" custScaleY="112305">
        <dgm:presLayoutVars>
          <dgm:bulletEnabled val="1"/>
        </dgm:presLayoutVars>
      </dgm:prSet>
      <dgm:spPr/>
    </dgm:pt>
    <dgm:pt modelId="{9CCE446F-FDE1-477E-B309-514F8733F3FA}" type="pres">
      <dgm:prSet presAssocID="{4BADAA32-9D43-4F7C-AE31-751C513E528F}" presName="sibTrans" presStyleLbl="sibTrans2D1" presStyleIdx="4" presStyleCnt="7"/>
      <dgm:spPr/>
    </dgm:pt>
    <dgm:pt modelId="{7F1BD472-A4EE-4BD4-9180-00B0B0D2D4CE}" type="pres">
      <dgm:prSet presAssocID="{4BADAA32-9D43-4F7C-AE31-751C513E528F}" presName="connectorText" presStyleLbl="sibTrans2D1" presStyleIdx="4" presStyleCnt="7"/>
      <dgm:spPr/>
    </dgm:pt>
    <dgm:pt modelId="{23196842-7BD2-45EA-B4CA-6B96B4D2CE10}" type="pres">
      <dgm:prSet presAssocID="{8ADCEE59-C942-40EE-87AD-E5304CE96EA7}" presName="node" presStyleLbl="node1" presStyleIdx="5" presStyleCnt="8">
        <dgm:presLayoutVars>
          <dgm:bulletEnabled val="1"/>
        </dgm:presLayoutVars>
      </dgm:prSet>
      <dgm:spPr/>
    </dgm:pt>
    <dgm:pt modelId="{035ECCD0-FD28-41C4-96CE-A24897A5C7E7}" type="pres">
      <dgm:prSet presAssocID="{BFF47D12-3E6F-483F-983F-6CEF7F42A227}" presName="sibTrans" presStyleLbl="sibTrans2D1" presStyleIdx="5" presStyleCnt="7"/>
      <dgm:spPr/>
    </dgm:pt>
    <dgm:pt modelId="{3606A5D7-7DBF-4493-A487-D0CDC1FBEF96}" type="pres">
      <dgm:prSet presAssocID="{BFF47D12-3E6F-483F-983F-6CEF7F42A227}" presName="connectorText" presStyleLbl="sibTrans2D1" presStyleIdx="5" presStyleCnt="7"/>
      <dgm:spPr/>
    </dgm:pt>
    <dgm:pt modelId="{890592F8-8D37-4D06-8CCE-D2634097C9DA}" type="pres">
      <dgm:prSet presAssocID="{AFD9A70A-D746-4398-8E31-633CCBAE51D6}" presName="node" presStyleLbl="node1" presStyleIdx="6" presStyleCnt="8">
        <dgm:presLayoutVars>
          <dgm:bulletEnabled val="1"/>
        </dgm:presLayoutVars>
      </dgm:prSet>
      <dgm:spPr/>
    </dgm:pt>
    <dgm:pt modelId="{14069D06-43E5-425F-80BC-62D77BD0EDE4}" type="pres">
      <dgm:prSet presAssocID="{76E430C9-8C43-4AF1-A4BD-0532F656CEBF}" presName="sibTrans" presStyleLbl="sibTrans2D1" presStyleIdx="6" presStyleCnt="7"/>
      <dgm:spPr/>
    </dgm:pt>
    <dgm:pt modelId="{430BD8F3-72F6-494A-B723-AE43ADF262D2}" type="pres">
      <dgm:prSet presAssocID="{76E430C9-8C43-4AF1-A4BD-0532F656CEBF}" presName="connectorText" presStyleLbl="sibTrans2D1" presStyleIdx="6" presStyleCnt="7"/>
      <dgm:spPr/>
    </dgm:pt>
    <dgm:pt modelId="{688CE9D9-7470-4971-9E37-5A462E2B267B}" type="pres">
      <dgm:prSet presAssocID="{C97CAFF7-A93D-4A8C-AED1-BD88E7853F75}" presName="node" presStyleLbl="node1" presStyleIdx="7" presStyleCnt="8">
        <dgm:presLayoutVars>
          <dgm:bulletEnabled val="1"/>
        </dgm:presLayoutVars>
      </dgm:prSet>
      <dgm:spPr/>
    </dgm:pt>
  </dgm:ptLst>
  <dgm:cxnLst>
    <dgm:cxn modelId="{5F5A8607-6A96-499B-A8A3-58A9631EFA0A}" type="presOf" srcId="{322D51FE-E890-4B36-81AE-3F8C044CF832}" destId="{FB7522FF-B5E3-496A-8C7E-C8EDF8CC2AB5}" srcOrd="0" destOrd="0" presId="urn:microsoft.com/office/officeart/2005/8/layout/process5"/>
    <dgm:cxn modelId="{E28BFD08-0888-426C-9196-2E2FA31C6CDC}" type="presOf" srcId="{F7C97EDD-4BCC-4D5E-8A4D-A3591D50C0D3}" destId="{D785B297-FDF7-4696-BB8B-B1B70F17E307}" srcOrd="0" destOrd="0" presId="urn:microsoft.com/office/officeart/2005/8/layout/process5"/>
    <dgm:cxn modelId="{A8D0530E-A6B1-417A-90EC-AEB135B0DBE6}" type="presOf" srcId="{29D32EBE-B2F3-4B21-97C7-DB4F27CB8D46}" destId="{073A33B7-73E1-4330-A471-824016B3DD03}" srcOrd="0" destOrd="0" presId="urn:microsoft.com/office/officeart/2005/8/layout/process5"/>
    <dgm:cxn modelId="{E5A1EF0E-7088-4BAF-A70A-C2AEF5F4B53D}" type="presOf" srcId="{EFA98874-B216-4A53-9A96-B2BE10FB36D4}" destId="{12A8342C-49C7-475D-B753-E09DF1654AE7}" srcOrd="0" destOrd="0" presId="urn:microsoft.com/office/officeart/2005/8/layout/process5"/>
    <dgm:cxn modelId="{12418E2B-1AE6-4465-AF66-1931095156DF}" srcId="{666A60B8-8ADB-42A0-B525-D634244F5B13}" destId="{AFD9A70A-D746-4398-8E31-633CCBAE51D6}" srcOrd="6" destOrd="0" parTransId="{A03FE4D8-6640-439C-B695-21A6BCC874BE}" sibTransId="{76E430C9-8C43-4AF1-A4BD-0532F656CEBF}"/>
    <dgm:cxn modelId="{30E2CD31-CA88-4233-A3C0-891F17D603B0}" srcId="{666A60B8-8ADB-42A0-B525-D634244F5B13}" destId="{0266C2CB-CA0C-45DB-9BA6-6EAAB7BBC3DA}" srcOrd="1" destOrd="0" parTransId="{3DD81F30-EA5C-4459-9714-54D241087228}" sibTransId="{09D5DF40-3A28-4A69-A2B7-DCA3D866827F}"/>
    <dgm:cxn modelId="{C1C35933-E166-49E8-8F05-268F07B91B2E}" type="presOf" srcId="{BFF47D12-3E6F-483F-983F-6CEF7F42A227}" destId="{3606A5D7-7DBF-4493-A487-D0CDC1FBEF96}" srcOrd="1" destOrd="0" presId="urn:microsoft.com/office/officeart/2005/8/layout/process5"/>
    <dgm:cxn modelId="{5BFED933-FCFC-440C-BC63-F6B4E1E41C93}" type="presOf" srcId="{8ADCEE59-C942-40EE-87AD-E5304CE96EA7}" destId="{23196842-7BD2-45EA-B4CA-6B96B4D2CE10}" srcOrd="0" destOrd="0" presId="urn:microsoft.com/office/officeart/2005/8/layout/process5"/>
    <dgm:cxn modelId="{6B0F173F-7AFD-46FF-B812-FEFE814A0751}" srcId="{666A60B8-8ADB-42A0-B525-D634244F5B13}" destId="{8ADCEE59-C942-40EE-87AD-E5304CE96EA7}" srcOrd="5" destOrd="0" parTransId="{B928E6DD-0CFD-47A3-AC2F-98EBE1A962A9}" sibTransId="{BFF47D12-3E6F-483F-983F-6CEF7F42A227}"/>
    <dgm:cxn modelId="{B8389F63-6F11-4878-B11A-49F2D076BAAA}" type="presOf" srcId="{C97CAFF7-A93D-4A8C-AED1-BD88E7853F75}" destId="{688CE9D9-7470-4971-9E37-5A462E2B267B}" srcOrd="0" destOrd="0" presId="urn:microsoft.com/office/officeart/2005/8/layout/process5"/>
    <dgm:cxn modelId="{690ECC43-77A7-4D1B-BF44-3817F4D67E95}" type="presOf" srcId="{BFF47D12-3E6F-483F-983F-6CEF7F42A227}" destId="{035ECCD0-FD28-41C4-96CE-A24897A5C7E7}" srcOrd="0" destOrd="0" presId="urn:microsoft.com/office/officeart/2005/8/layout/process5"/>
    <dgm:cxn modelId="{3B08E548-E8B0-4EBE-A1AE-44F520167855}" type="presOf" srcId="{76E430C9-8C43-4AF1-A4BD-0532F656CEBF}" destId="{430BD8F3-72F6-494A-B723-AE43ADF262D2}" srcOrd="1" destOrd="0" presId="urn:microsoft.com/office/officeart/2005/8/layout/process5"/>
    <dgm:cxn modelId="{97B2A84B-BCED-4576-85B1-598B0951B5A2}" type="presOf" srcId="{4BADAA32-9D43-4F7C-AE31-751C513E528F}" destId="{9CCE446F-FDE1-477E-B309-514F8733F3FA}" srcOrd="0" destOrd="0" presId="urn:microsoft.com/office/officeart/2005/8/layout/process5"/>
    <dgm:cxn modelId="{F8F2484D-5A0A-4AD1-874A-AB854478D0AA}" srcId="{666A60B8-8ADB-42A0-B525-D634244F5B13}" destId="{457FDA0B-7DC0-4EDD-B6D7-278B60D69E2F}" srcOrd="0" destOrd="0" parTransId="{A6B588F0-3AE4-46BC-826E-1234E1BE6540}" sibTransId="{D45F4C55-88C5-4778-A8D6-3CAC5B0BACAC}"/>
    <dgm:cxn modelId="{EC70264F-014A-49C2-8857-4E1757E749B3}" type="presOf" srcId="{D45F4C55-88C5-4778-A8D6-3CAC5B0BACAC}" destId="{63394854-0925-43FF-A5AE-25CD56FA3069}" srcOrd="1" destOrd="0" presId="urn:microsoft.com/office/officeart/2005/8/layout/process5"/>
    <dgm:cxn modelId="{716F0C70-4F70-4D06-B361-CD0114356BE0}" type="presOf" srcId="{666A60B8-8ADB-42A0-B525-D634244F5B13}" destId="{78377B3A-0E9D-447C-95DF-43DBFDF5E0B3}" srcOrd="0" destOrd="0" presId="urn:microsoft.com/office/officeart/2005/8/layout/process5"/>
    <dgm:cxn modelId="{CE327A74-BFB8-4075-B291-D40C95A284E2}" type="presOf" srcId="{0E5DAAC3-6976-4BF5-8106-D09D2A339C35}" destId="{4F0F0265-3BD2-44D3-996E-0048CC521FE0}" srcOrd="1" destOrd="0" presId="urn:microsoft.com/office/officeart/2005/8/layout/process5"/>
    <dgm:cxn modelId="{29965275-13B2-4E4B-ABF5-EEA69EB6372E}" srcId="{666A60B8-8ADB-42A0-B525-D634244F5B13}" destId="{29D32EBE-B2F3-4B21-97C7-DB4F27CB8D46}" srcOrd="2" destOrd="0" parTransId="{18CE91EE-31CC-4922-A7D4-E25BA400866D}" sibTransId="{F7C97EDD-4BCC-4D5E-8A4D-A3591D50C0D3}"/>
    <dgm:cxn modelId="{F8428A57-3561-4BC1-9C4C-21879A877A56}" type="presOf" srcId="{D45F4C55-88C5-4778-A8D6-3CAC5B0BACAC}" destId="{7FE8F3B7-B278-4860-B696-6D6DCF170A95}" srcOrd="0" destOrd="0" presId="urn:microsoft.com/office/officeart/2005/8/layout/process5"/>
    <dgm:cxn modelId="{3134387A-7EE9-4D5C-B901-4147CD693DB4}" type="presOf" srcId="{09D5DF40-3A28-4A69-A2B7-DCA3D866827F}" destId="{51390523-E480-457E-9022-8635BD95AED8}" srcOrd="0" destOrd="0" presId="urn:microsoft.com/office/officeart/2005/8/layout/process5"/>
    <dgm:cxn modelId="{854E097E-A76B-46E0-8BEA-EF5137C18965}" type="presOf" srcId="{AFD9A70A-D746-4398-8E31-633CCBAE51D6}" destId="{890592F8-8D37-4D06-8CCE-D2634097C9DA}" srcOrd="0" destOrd="0" presId="urn:microsoft.com/office/officeart/2005/8/layout/process5"/>
    <dgm:cxn modelId="{DF7CAF87-F86D-40D5-9046-AF92C1319608}" type="presOf" srcId="{457FDA0B-7DC0-4EDD-B6D7-278B60D69E2F}" destId="{45FD1749-4D18-42B6-9B56-2DB138B881A3}" srcOrd="0" destOrd="0" presId="urn:microsoft.com/office/officeart/2005/8/layout/process5"/>
    <dgm:cxn modelId="{234F95A7-3578-4F9D-A6EA-7BA9DBF80A34}" type="presOf" srcId="{76E430C9-8C43-4AF1-A4BD-0532F656CEBF}" destId="{14069D06-43E5-425F-80BC-62D77BD0EDE4}" srcOrd="0" destOrd="0" presId="urn:microsoft.com/office/officeart/2005/8/layout/process5"/>
    <dgm:cxn modelId="{227C9EA9-62D6-4DB6-A8E3-DDAB41F661A0}" type="presOf" srcId="{0266C2CB-CA0C-45DB-9BA6-6EAAB7BBC3DA}" destId="{3D97438F-C7C6-4E2E-9A6B-EB026884751A}" srcOrd="0" destOrd="0" presId="urn:microsoft.com/office/officeart/2005/8/layout/process5"/>
    <dgm:cxn modelId="{17F466C1-861B-47A2-865B-1B0A3B2B4851}" type="presOf" srcId="{F7C97EDD-4BCC-4D5E-8A4D-A3591D50C0D3}" destId="{E5DD0D15-9953-469F-B8B2-1B5ADEB9A57A}" srcOrd="1" destOrd="0" presId="urn:microsoft.com/office/officeart/2005/8/layout/process5"/>
    <dgm:cxn modelId="{AA2B56C4-7F67-4BC2-9445-C15585168D56}" srcId="{666A60B8-8ADB-42A0-B525-D634244F5B13}" destId="{322D51FE-E890-4B36-81AE-3F8C044CF832}" srcOrd="4" destOrd="0" parTransId="{12665F6D-A1AF-42FC-9AA9-46BBB04253E3}" sibTransId="{4BADAA32-9D43-4F7C-AE31-751C513E528F}"/>
    <dgm:cxn modelId="{378D1CCE-C892-4BAD-B9D6-C5FEA3EBBAF6}" type="presOf" srcId="{09D5DF40-3A28-4A69-A2B7-DCA3D866827F}" destId="{B9C1610C-4127-4453-9578-F33D76FF9601}" srcOrd="1" destOrd="0" presId="urn:microsoft.com/office/officeart/2005/8/layout/process5"/>
    <dgm:cxn modelId="{0D78CBDE-B2CD-441D-95C0-97EECCAECBB7}" type="presOf" srcId="{0E5DAAC3-6976-4BF5-8106-D09D2A339C35}" destId="{31BAAFCC-6A55-4E80-907E-19F4694B8576}" srcOrd="0" destOrd="0" presId="urn:microsoft.com/office/officeart/2005/8/layout/process5"/>
    <dgm:cxn modelId="{F9EEC6E5-C0B5-4451-B16C-D07308364B43}" type="presOf" srcId="{4BADAA32-9D43-4F7C-AE31-751C513E528F}" destId="{7F1BD472-A4EE-4BD4-9180-00B0B0D2D4CE}" srcOrd="1" destOrd="0" presId="urn:microsoft.com/office/officeart/2005/8/layout/process5"/>
    <dgm:cxn modelId="{851D0DF9-DB42-4A81-B824-243BC419A4C3}" srcId="{666A60B8-8ADB-42A0-B525-D634244F5B13}" destId="{EFA98874-B216-4A53-9A96-B2BE10FB36D4}" srcOrd="3" destOrd="0" parTransId="{81344131-A9CD-4912-9B07-9F72FEA720FF}" sibTransId="{0E5DAAC3-6976-4BF5-8106-D09D2A339C35}"/>
    <dgm:cxn modelId="{D56670FC-6557-48E6-ADCF-B11F6D4B9B34}" srcId="{666A60B8-8ADB-42A0-B525-D634244F5B13}" destId="{C97CAFF7-A93D-4A8C-AED1-BD88E7853F75}" srcOrd="7" destOrd="0" parTransId="{8ED6A3A5-FB47-4E6C-8AA3-F6ED87C4E5C9}" sibTransId="{927E1DAC-F74F-40BE-8D9E-E78B10DE9253}"/>
    <dgm:cxn modelId="{71A243E5-31A7-429B-945B-288AA11F1003}" type="presParOf" srcId="{78377B3A-0E9D-447C-95DF-43DBFDF5E0B3}" destId="{45FD1749-4D18-42B6-9B56-2DB138B881A3}" srcOrd="0" destOrd="0" presId="urn:microsoft.com/office/officeart/2005/8/layout/process5"/>
    <dgm:cxn modelId="{98B42DAC-DF87-47C2-8B8E-E68B617311C2}" type="presParOf" srcId="{78377B3A-0E9D-447C-95DF-43DBFDF5E0B3}" destId="{7FE8F3B7-B278-4860-B696-6D6DCF170A95}" srcOrd="1" destOrd="0" presId="urn:microsoft.com/office/officeart/2005/8/layout/process5"/>
    <dgm:cxn modelId="{21B096D2-D534-46AC-B6D9-FE5E1DF31654}" type="presParOf" srcId="{7FE8F3B7-B278-4860-B696-6D6DCF170A95}" destId="{63394854-0925-43FF-A5AE-25CD56FA3069}" srcOrd="0" destOrd="0" presId="urn:microsoft.com/office/officeart/2005/8/layout/process5"/>
    <dgm:cxn modelId="{7C7874AA-F6DD-4C7A-9BC7-D3BBC0B83F92}" type="presParOf" srcId="{78377B3A-0E9D-447C-95DF-43DBFDF5E0B3}" destId="{3D97438F-C7C6-4E2E-9A6B-EB026884751A}" srcOrd="2" destOrd="0" presId="urn:microsoft.com/office/officeart/2005/8/layout/process5"/>
    <dgm:cxn modelId="{103542DA-9900-4969-A099-465213975274}" type="presParOf" srcId="{78377B3A-0E9D-447C-95DF-43DBFDF5E0B3}" destId="{51390523-E480-457E-9022-8635BD95AED8}" srcOrd="3" destOrd="0" presId="urn:microsoft.com/office/officeart/2005/8/layout/process5"/>
    <dgm:cxn modelId="{753EFDBD-5363-4DED-99F8-9F4501DD71FF}" type="presParOf" srcId="{51390523-E480-457E-9022-8635BD95AED8}" destId="{B9C1610C-4127-4453-9578-F33D76FF9601}" srcOrd="0" destOrd="0" presId="urn:microsoft.com/office/officeart/2005/8/layout/process5"/>
    <dgm:cxn modelId="{AB3CAF61-A78A-439A-9BC4-F7CC1D9C9AC8}" type="presParOf" srcId="{78377B3A-0E9D-447C-95DF-43DBFDF5E0B3}" destId="{073A33B7-73E1-4330-A471-824016B3DD03}" srcOrd="4" destOrd="0" presId="urn:microsoft.com/office/officeart/2005/8/layout/process5"/>
    <dgm:cxn modelId="{6F2E4522-921A-4FC6-B580-A5968576057A}" type="presParOf" srcId="{78377B3A-0E9D-447C-95DF-43DBFDF5E0B3}" destId="{D785B297-FDF7-4696-BB8B-B1B70F17E307}" srcOrd="5" destOrd="0" presId="urn:microsoft.com/office/officeart/2005/8/layout/process5"/>
    <dgm:cxn modelId="{8BF6DC04-21FE-4A6A-8DCC-E8556328E2C0}" type="presParOf" srcId="{D785B297-FDF7-4696-BB8B-B1B70F17E307}" destId="{E5DD0D15-9953-469F-B8B2-1B5ADEB9A57A}" srcOrd="0" destOrd="0" presId="urn:microsoft.com/office/officeart/2005/8/layout/process5"/>
    <dgm:cxn modelId="{AA424CC8-651A-40A4-8DB4-C6BF7C745133}" type="presParOf" srcId="{78377B3A-0E9D-447C-95DF-43DBFDF5E0B3}" destId="{12A8342C-49C7-475D-B753-E09DF1654AE7}" srcOrd="6" destOrd="0" presId="urn:microsoft.com/office/officeart/2005/8/layout/process5"/>
    <dgm:cxn modelId="{4014499E-70FE-45A3-B2A6-B13A24D258F5}" type="presParOf" srcId="{78377B3A-0E9D-447C-95DF-43DBFDF5E0B3}" destId="{31BAAFCC-6A55-4E80-907E-19F4694B8576}" srcOrd="7" destOrd="0" presId="urn:microsoft.com/office/officeart/2005/8/layout/process5"/>
    <dgm:cxn modelId="{924DF2E2-5B29-44AD-B7C1-522AFBC5F581}" type="presParOf" srcId="{31BAAFCC-6A55-4E80-907E-19F4694B8576}" destId="{4F0F0265-3BD2-44D3-996E-0048CC521FE0}" srcOrd="0" destOrd="0" presId="urn:microsoft.com/office/officeart/2005/8/layout/process5"/>
    <dgm:cxn modelId="{5603B7AC-0FBF-4864-89C6-4525959484D8}" type="presParOf" srcId="{78377B3A-0E9D-447C-95DF-43DBFDF5E0B3}" destId="{FB7522FF-B5E3-496A-8C7E-C8EDF8CC2AB5}" srcOrd="8" destOrd="0" presId="urn:microsoft.com/office/officeart/2005/8/layout/process5"/>
    <dgm:cxn modelId="{F084B628-DFC8-4D2A-A321-6952F4E2FB6D}" type="presParOf" srcId="{78377B3A-0E9D-447C-95DF-43DBFDF5E0B3}" destId="{9CCE446F-FDE1-477E-B309-514F8733F3FA}" srcOrd="9" destOrd="0" presId="urn:microsoft.com/office/officeart/2005/8/layout/process5"/>
    <dgm:cxn modelId="{404CFC39-E884-48CF-B6C7-32A8EE8F1DFE}" type="presParOf" srcId="{9CCE446F-FDE1-477E-B309-514F8733F3FA}" destId="{7F1BD472-A4EE-4BD4-9180-00B0B0D2D4CE}" srcOrd="0" destOrd="0" presId="urn:microsoft.com/office/officeart/2005/8/layout/process5"/>
    <dgm:cxn modelId="{E0872CDC-54E1-4F24-961D-92FFFEE4E15A}" type="presParOf" srcId="{78377B3A-0E9D-447C-95DF-43DBFDF5E0B3}" destId="{23196842-7BD2-45EA-B4CA-6B96B4D2CE10}" srcOrd="10" destOrd="0" presId="urn:microsoft.com/office/officeart/2005/8/layout/process5"/>
    <dgm:cxn modelId="{C31A3083-42C4-45E4-96FD-56108FE2CC24}" type="presParOf" srcId="{78377B3A-0E9D-447C-95DF-43DBFDF5E0B3}" destId="{035ECCD0-FD28-41C4-96CE-A24897A5C7E7}" srcOrd="11" destOrd="0" presId="urn:microsoft.com/office/officeart/2005/8/layout/process5"/>
    <dgm:cxn modelId="{B58B855A-7D5D-4887-BEC0-E251E28B7087}" type="presParOf" srcId="{035ECCD0-FD28-41C4-96CE-A24897A5C7E7}" destId="{3606A5D7-7DBF-4493-A487-D0CDC1FBEF96}" srcOrd="0" destOrd="0" presId="urn:microsoft.com/office/officeart/2005/8/layout/process5"/>
    <dgm:cxn modelId="{DD17D045-659F-4ECF-A089-27C4B7FD7472}" type="presParOf" srcId="{78377B3A-0E9D-447C-95DF-43DBFDF5E0B3}" destId="{890592F8-8D37-4D06-8CCE-D2634097C9DA}" srcOrd="12" destOrd="0" presId="urn:microsoft.com/office/officeart/2005/8/layout/process5"/>
    <dgm:cxn modelId="{250100BF-E332-4258-AB6A-F3E9F2E2C96B}" type="presParOf" srcId="{78377B3A-0E9D-447C-95DF-43DBFDF5E0B3}" destId="{14069D06-43E5-425F-80BC-62D77BD0EDE4}" srcOrd="13" destOrd="0" presId="urn:microsoft.com/office/officeart/2005/8/layout/process5"/>
    <dgm:cxn modelId="{7B319C67-0FA6-4686-B164-82583A07F76D}" type="presParOf" srcId="{14069D06-43E5-425F-80BC-62D77BD0EDE4}" destId="{430BD8F3-72F6-494A-B723-AE43ADF262D2}" srcOrd="0" destOrd="0" presId="urn:microsoft.com/office/officeart/2005/8/layout/process5"/>
    <dgm:cxn modelId="{B006C8E4-2750-48F6-B006-B9C3D601856D}" type="presParOf" srcId="{78377B3A-0E9D-447C-95DF-43DBFDF5E0B3}" destId="{688CE9D9-7470-4971-9E37-5A462E2B267B}"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D1749-4D18-42B6-9B56-2DB138B881A3}">
      <dsp:nvSpPr>
        <dsp:cNvPr id="0" name=""/>
        <dsp:cNvSpPr/>
      </dsp:nvSpPr>
      <dsp:spPr>
        <a:xfrm>
          <a:off x="727101" y="7408"/>
          <a:ext cx="1889489" cy="107952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t>Tercero verificador </a:t>
          </a:r>
          <a:r>
            <a:rPr lang="es-CO" sz="1400" b="1" kern="1200" dirty="0"/>
            <a:t>notifica</a:t>
          </a:r>
          <a:r>
            <a:rPr lang="es-CO" sz="1400" kern="1200" dirty="0"/>
            <a:t> al  RF la realización de la visita de verificación.</a:t>
          </a:r>
        </a:p>
      </dsp:txBody>
      <dsp:txXfrm>
        <a:off x="758719" y="39026"/>
        <a:ext cx="1826253" cy="1016285"/>
      </dsp:txXfrm>
    </dsp:sp>
    <dsp:sp modelId="{7FE8F3B7-B278-4860-B696-6D6DCF170A95}">
      <dsp:nvSpPr>
        <dsp:cNvPr id="0" name=""/>
        <dsp:cNvSpPr/>
      </dsp:nvSpPr>
      <dsp:spPr>
        <a:xfrm>
          <a:off x="2776617" y="321677"/>
          <a:ext cx="385517" cy="45098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CO" sz="1100" kern="1200"/>
        </a:p>
      </dsp:txBody>
      <dsp:txXfrm>
        <a:off x="2776617" y="411873"/>
        <a:ext cx="269862" cy="270590"/>
      </dsp:txXfrm>
    </dsp:sp>
    <dsp:sp modelId="{3D97438F-C7C6-4E2E-9A6B-EB026884751A}">
      <dsp:nvSpPr>
        <dsp:cNvPr id="0" name=""/>
        <dsp:cNvSpPr/>
      </dsp:nvSpPr>
      <dsp:spPr>
        <a:xfrm>
          <a:off x="3343982" y="1625"/>
          <a:ext cx="1818478" cy="109108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t>Acuerdo de fecha y hora  de visita </a:t>
          </a:r>
        </a:p>
        <a:p>
          <a:pPr marL="0" lvl="0" indent="0" algn="ctr" defTabSz="622300">
            <a:lnSpc>
              <a:spcPct val="90000"/>
            </a:lnSpc>
            <a:spcBef>
              <a:spcPct val="0"/>
            </a:spcBef>
            <a:spcAft>
              <a:spcPct val="35000"/>
            </a:spcAft>
            <a:buNone/>
          </a:pPr>
          <a:r>
            <a:rPr lang="es-CO" sz="1400" b="1" u="sng" kern="1200" dirty="0"/>
            <a:t>(18 horas)</a:t>
          </a:r>
        </a:p>
      </dsp:txBody>
      <dsp:txXfrm>
        <a:off x="3375939" y="33582"/>
        <a:ext cx="1754564" cy="1027172"/>
      </dsp:txXfrm>
    </dsp:sp>
    <dsp:sp modelId="{51390523-E480-457E-9022-8635BD95AED8}">
      <dsp:nvSpPr>
        <dsp:cNvPr id="0" name=""/>
        <dsp:cNvSpPr/>
      </dsp:nvSpPr>
      <dsp:spPr>
        <a:xfrm>
          <a:off x="5322486" y="321677"/>
          <a:ext cx="385517" cy="45098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CO" sz="1100" kern="1200"/>
        </a:p>
      </dsp:txBody>
      <dsp:txXfrm>
        <a:off x="5322486" y="411873"/>
        <a:ext cx="269862" cy="270590"/>
      </dsp:txXfrm>
    </dsp:sp>
    <dsp:sp modelId="{073A33B7-73E1-4330-A471-824016B3DD03}">
      <dsp:nvSpPr>
        <dsp:cNvPr id="0" name=""/>
        <dsp:cNvSpPr/>
      </dsp:nvSpPr>
      <dsp:spPr>
        <a:xfrm>
          <a:off x="5889852" y="1625"/>
          <a:ext cx="1818478" cy="109108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a:t>RF informa a los agentes con acceso al sistema de medición.</a:t>
          </a:r>
          <a:endParaRPr lang="es-CO" sz="1400" kern="1200" dirty="0"/>
        </a:p>
      </dsp:txBody>
      <dsp:txXfrm>
        <a:off x="5921809" y="33582"/>
        <a:ext cx="1754564" cy="1027172"/>
      </dsp:txXfrm>
    </dsp:sp>
    <dsp:sp modelId="{D785B297-FDF7-4696-BB8B-B1B70F17E307}">
      <dsp:nvSpPr>
        <dsp:cNvPr id="0" name=""/>
        <dsp:cNvSpPr/>
      </dsp:nvSpPr>
      <dsp:spPr>
        <a:xfrm rot="5400000">
          <a:off x="6606332" y="1220005"/>
          <a:ext cx="385517" cy="45098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CO" sz="1100" kern="1200"/>
        </a:p>
      </dsp:txBody>
      <dsp:txXfrm rot="-5400000">
        <a:off x="6663796" y="1252738"/>
        <a:ext cx="270590" cy="269862"/>
      </dsp:txXfrm>
    </dsp:sp>
    <dsp:sp modelId="{12A8342C-49C7-475D-B753-E09DF1654AE7}">
      <dsp:nvSpPr>
        <dsp:cNvPr id="0" name=""/>
        <dsp:cNvSpPr/>
      </dsp:nvSpPr>
      <dsp:spPr>
        <a:xfrm>
          <a:off x="5889852" y="1820103"/>
          <a:ext cx="1818478" cy="109108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t>Realización de la visita </a:t>
          </a:r>
        </a:p>
        <a:p>
          <a:pPr marL="0" lvl="0" indent="0" algn="ctr" defTabSz="622300">
            <a:lnSpc>
              <a:spcPct val="90000"/>
            </a:lnSpc>
            <a:spcBef>
              <a:spcPct val="0"/>
            </a:spcBef>
            <a:spcAft>
              <a:spcPct val="35000"/>
            </a:spcAft>
            <a:buNone/>
          </a:pPr>
          <a:r>
            <a:rPr lang="es-CO" sz="1400" b="1" u="sng" kern="1200" dirty="0"/>
            <a:t>(dentro de las 48 horas siguientes a la notificación)</a:t>
          </a:r>
        </a:p>
      </dsp:txBody>
      <dsp:txXfrm>
        <a:off x="5921809" y="1852060"/>
        <a:ext cx="1754564" cy="1027172"/>
      </dsp:txXfrm>
    </dsp:sp>
    <dsp:sp modelId="{31BAAFCC-6A55-4E80-907E-19F4694B8576}">
      <dsp:nvSpPr>
        <dsp:cNvPr id="0" name=""/>
        <dsp:cNvSpPr/>
      </dsp:nvSpPr>
      <dsp:spPr>
        <a:xfrm rot="10800000">
          <a:off x="5344308" y="2140155"/>
          <a:ext cx="385517" cy="45098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CO" sz="1100" kern="1200"/>
        </a:p>
      </dsp:txBody>
      <dsp:txXfrm rot="10800000">
        <a:off x="5459963" y="2230351"/>
        <a:ext cx="269862" cy="270590"/>
      </dsp:txXfrm>
    </dsp:sp>
    <dsp:sp modelId="{FB7522FF-B5E3-496A-8C7E-C8EDF8CC2AB5}">
      <dsp:nvSpPr>
        <dsp:cNvPr id="0" name=""/>
        <dsp:cNvSpPr/>
      </dsp:nvSpPr>
      <dsp:spPr>
        <a:xfrm>
          <a:off x="3343982" y="1820103"/>
          <a:ext cx="1818478" cy="109108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a:t>Entrega informe preliminar del tercero al ASIC y del ASIC al agente.</a:t>
          </a:r>
          <a:endParaRPr lang="es-CO" sz="1400" kern="1200" dirty="0"/>
        </a:p>
      </dsp:txBody>
      <dsp:txXfrm>
        <a:off x="3375939" y="1852060"/>
        <a:ext cx="1754564" cy="1027172"/>
      </dsp:txXfrm>
    </dsp:sp>
    <dsp:sp modelId="{9CCE446F-FDE1-477E-B309-514F8733F3FA}">
      <dsp:nvSpPr>
        <dsp:cNvPr id="0" name=""/>
        <dsp:cNvSpPr/>
      </dsp:nvSpPr>
      <dsp:spPr>
        <a:xfrm rot="10800000">
          <a:off x="2798439" y="2140155"/>
          <a:ext cx="385517" cy="450982"/>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CO" sz="1100" kern="1200"/>
        </a:p>
      </dsp:txBody>
      <dsp:txXfrm rot="10800000">
        <a:off x="2914094" y="2230351"/>
        <a:ext cx="269862" cy="270590"/>
      </dsp:txXfrm>
    </dsp:sp>
    <dsp:sp modelId="{23196842-7BD2-45EA-B4CA-6B96B4D2CE10}">
      <dsp:nvSpPr>
        <dsp:cNvPr id="0" name=""/>
        <dsp:cNvSpPr/>
      </dsp:nvSpPr>
      <dsp:spPr>
        <a:xfrm>
          <a:off x="798113" y="1820103"/>
          <a:ext cx="1818478" cy="109108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t>Plazo para presentar observaciones</a:t>
          </a:r>
        </a:p>
        <a:p>
          <a:pPr marL="0" lvl="0" indent="0" algn="ctr" defTabSz="622300">
            <a:lnSpc>
              <a:spcPct val="90000"/>
            </a:lnSpc>
            <a:spcBef>
              <a:spcPct val="0"/>
            </a:spcBef>
            <a:spcAft>
              <a:spcPct val="35000"/>
            </a:spcAft>
            <a:buNone/>
          </a:pPr>
          <a:r>
            <a:rPr lang="es-CO" sz="1400" b="1" u="sng" kern="1200" dirty="0"/>
            <a:t> (5 días hábiles)</a:t>
          </a:r>
        </a:p>
      </dsp:txBody>
      <dsp:txXfrm>
        <a:off x="830070" y="1852060"/>
        <a:ext cx="1754564" cy="1027172"/>
      </dsp:txXfrm>
    </dsp:sp>
    <dsp:sp modelId="{035ECCD0-FD28-41C4-96CE-A24897A5C7E7}">
      <dsp:nvSpPr>
        <dsp:cNvPr id="0" name=""/>
        <dsp:cNvSpPr/>
      </dsp:nvSpPr>
      <dsp:spPr>
        <a:xfrm rot="5400000">
          <a:off x="1514593" y="3038483"/>
          <a:ext cx="385517" cy="45098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CO" sz="1100" kern="1200"/>
        </a:p>
      </dsp:txBody>
      <dsp:txXfrm rot="-5400000">
        <a:off x="1572057" y="3071216"/>
        <a:ext cx="270590" cy="269862"/>
      </dsp:txXfrm>
    </dsp:sp>
    <dsp:sp modelId="{890592F8-8D37-4D06-8CCE-D2634097C9DA}">
      <dsp:nvSpPr>
        <dsp:cNvPr id="0" name=""/>
        <dsp:cNvSpPr/>
      </dsp:nvSpPr>
      <dsp:spPr>
        <a:xfrm>
          <a:off x="798113" y="3638581"/>
          <a:ext cx="1818478" cy="109108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t>Plazo máximo para emitir informe definitivo</a:t>
          </a:r>
        </a:p>
        <a:p>
          <a:pPr marL="0" lvl="0" indent="0" algn="ctr" defTabSz="622300">
            <a:lnSpc>
              <a:spcPct val="90000"/>
            </a:lnSpc>
            <a:spcBef>
              <a:spcPct val="0"/>
            </a:spcBef>
            <a:spcAft>
              <a:spcPct val="35000"/>
            </a:spcAft>
            <a:buNone/>
          </a:pPr>
          <a:r>
            <a:rPr lang="es-CO" sz="1400" b="1" u="sng" kern="1200" dirty="0"/>
            <a:t> (5 días hábiles)</a:t>
          </a:r>
        </a:p>
      </dsp:txBody>
      <dsp:txXfrm>
        <a:off x="830070" y="3670538"/>
        <a:ext cx="1754564" cy="1027172"/>
      </dsp:txXfrm>
    </dsp:sp>
    <dsp:sp modelId="{14069D06-43E5-425F-80BC-62D77BD0EDE4}">
      <dsp:nvSpPr>
        <dsp:cNvPr id="0" name=""/>
        <dsp:cNvSpPr/>
      </dsp:nvSpPr>
      <dsp:spPr>
        <a:xfrm>
          <a:off x="2776617" y="3958633"/>
          <a:ext cx="385517" cy="45098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CO" sz="1100" kern="1200"/>
        </a:p>
      </dsp:txBody>
      <dsp:txXfrm>
        <a:off x="2776617" y="4048829"/>
        <a:ext cx="269862" cy="270590"/>
      </dsp:txXfrm>
    </dsp:sp>
    <dsp:sp modelId="{688CE9D9-7470-4971-9E37-5A462E2B267B}">
      <dsp:nvSpPr>
        <dsp:cNvPr id="0" name=""/>
        <dsp:cNvSpPr/>
      </dsp:nvSpPr>
      <dsp:spPr>
        <a:xfrm>
          <a:off x="3343982" y="3638581"/>
          <a:ext cx="1818478" cy="109108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a:t>Publicación de informe definitivo por cada frontera.</a:t>
          </a:r>
          <a:endParaRPr lang="es-CO" sz="1400" kern="1200" dirty="0"/>
        </a:p>
      </dsp:txBody>
      <dsp:txXfrm>
        <a:off x="3375939" y="3670538"/>
        <a:ext cx="1754564" cy="1027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DC5A4-25F6-4449-9257-6F5F3F74AA1F}">
      <dsp:nvSpPr>
        <dsp:cNvPr id="0" name=""/>
        <dsp:cNvSpPr/>
      </dsp:nvSpPr>
      <dsp:spPr>
        <a:xfrm>
          <a:off x="7057" y="565497"/>
          <a:ext cx="2109272" cy="12655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t>Normalización de fronteras con hallazgo</a:t>
          </a:r>
        </a:p>
      </dsp:txBody>
      <dsp:txXfrm>
        <a:off x="44124" y="602564"/>
        <a:ext cx="2035138" cy="1191429"/>
      </dsp:txXfrm>
    </dsp:sp>
    <dsp:sp modelId="{AA9B12A3-9B54-478F-8A58-5EC06EE89F3D}">
      <dsp:nvSpPr>
        <dsp:cNvPr id="0" name=""/>
        <dsp:cNvSpPr/>
      </dsp:nvSpPr>
      <dsp:spPr>
        <a:xfrm>
          <a:off x="2301945" y="936729"/>
          <a:ext cx="447165" cy="52309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CO" sz="1300" kern="1200" dirty="0"/>
        </a:p>
      </dsp:txBody>
      <dsp:txXfrm>
        <a:off x="2301945" y="1041349"/>
        <a:ext cx="313016" cy="313859"/>
      </dsp:txXfrm>
    </dsp:sp>
    <dsp:sp modelId="{6D77DA73-2FB0-4319-A813-43C13CD77682}">
      <dsp:nvSpPr>
        <dsp:cNvPr id="0" name=""/>
        <dsp:cNvSpPr/>
      </dsp:nvSpPr>
      <dsp:spPr>
        <a:xfrm>
          <a:off x="2960038" y="565497"/>
          <a:ext cx="2109272" cy="126556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t>Solicitud por parte de agente al </a:t>
          </a:r>
          <a:r>
            <a:rPr lang="es-CO" sz="1700" kern="1200" dirty="0" err="1"/>
            <a:t>ASIC</a:t>
          </a:r>
          <a:r>
            <a:rPr lang="es-CO" sz="1700" kern="1200" dirty="0"/>
            <a:t> de la verificación extraordinaria</a:t>
          </a:r>
        </a:p>
      </dsp:txBody>
      <dsp:txXfrm>
        <a:off x="2997105" y="602564"/>
        <a:ext cx="2035138" cy="1191429"/>
      </dsp:txXfrm>
    </dsp:sp>
    <dsp:sp modelId="{8680AD68-5FC5-47A2-9205-DC2C2F750904}">
      <dsp:nvSpPr>
        <dsp:cNvPr id="0" name=""/>
        <dsp:cNvSpPr/>
      </dsp:nvSpPr>
      <dsp:spPr>
        <a:xfrm>
          <a:off x="5254927" y="936729"/>
          <a:ext cx="447165" cy="52309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CO" sz="1300" kern="1200"/>
        </a:p>
      </dsp:txBody>
      <dsp:txXfrm>
        <a:off x="5254927" y="1041349"/>
        <a:ext cx="313016" cy="313859"/>
      </dsp:txXfrm>
    </dsp:sp>
    <dsp:sp modelId="{EA6056EB-06F8-4D54-A9CA-A55BF9F25990}">
      <dsp:nvSpPr>
        <dsp:cNvPr id="0" name=""/>
        <dsp:cNvSpPr/>
      </dsp:nvSpPr>
      <dsp:spPr>
        <a:xfrm>
          <a:off x="5913020" y="565497"/>
          <a:ext cx="2109272" cy="126556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t>Emisión del informe preliminar </a:t>
          </a:r>
        </a:p>
        <a:p>
          <a:pPr marL="0" lvl="0" indent="0" algn="ctr" defTabSz="755650">
            <a:lnSpc>
              <a:spcPct val="90000"/>
            </a:lnSpc>
            <a:spcBef>
              <a:spcPct val="0"/>
            </a:spcBef>
            <a:spcAft>
              <a:spcPct val="35000"/>
            </a:spcAft>
            <a:buNone/>
          </a:pPr>
          <a:r>
            <a:rPr lang="es-CO" sz="1700" b="1" u="sng" kern="1200" dirty="0"/>
            <a:t>(7 días calendario)</a:t>
          </a:r>
        </a:p>
      </dsp:txBody>
      <dsp:txXfrm>
        <a:off x="5950087" y="602564"/>
        <a:ext cx="2035138" cy="1191429"/>
      </dsp:txXfrm>
    </dsp:sp>
    <dsp:sp modelId="{20B97125-D047-4547-B731-0D642D25F4C2}">
      <dsp:nvSpPr>
        <dsp:cNvPr id="0" name=""/>
        <dsp:cNvSpPr/>
      </dsp:nvSpPr>
      <dsp:spPr>
        <a:xfrm rot="5400000">
          <a:off x="6744073" y="1978710"/>
          <a:ext cx="447165" cy="52309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CO" sz="1300" kern="1200"/>
        </a:p>
      </dsp:txBody>
      <dsp:txXfrm rot="-5400000">
        <a:off x="6810727" y="2016677"/>
        <a:ext cx="313859" cy="313016"/>
      </dsp:txXfrm>
    </dsp:sp>
    <dsp:sp modelId="{B4D64A71-7E48-4AB9-B03E-6BC69E538940}">
      <dsp:nvSpPr>
        <dsp:cNvPr id="0" name=""/>
        <dsp:cNvSpPr/>
      </dsp:nvSpPr>
      <dsp:spPr>
        <a:xfrm>
          <a:off x="5913020" y="2674770"/>
          <a:ext cx="2109272" cy="126556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t>Plazo para presentar observaciones</a:t>
          </a:r>
        </a:p>
        <a:p>
          <a:pPr marL="0" lvl="0" indent="0" algn="ctr" defTabSz="755650">
            <a:lnSpc>
              <a:spcPct val="90000"/>
            </a:lnSpc>
            <a:spcBef>
              <a:spcPct val="0"/>
            </a:spcBef>
            <a:spcAft>
              <a:spcPct val="35000"/>
            </a:spcAft>
            <a:buNone/>
          </a:pPr>
          <a:r>
            <a:rPr lang="es-CO" sz="1700" b="1" u="sng" kern="1200" dirty="0"/>
            <a:t> (2 días hábiles)</a:t>
          </a:r>
        </a:p>
      </dsp:txBody>
      <dsp:txXfrm>
        <a:off x="5950087" y="2711837"/>
        <a:ext cx="2035138" cy="1191429"/>
      </dsp:txXfrm>
    </dsp:sp>
    <dsp:sp modelId="{411DE870-880C-4A6F-8E46-FDC128A05BDF}">
      <dsp:nvSpPr>
        <dsp:cNvPr id="0" name=""/>
        <dsp:cNvSpPr/>
      </dsp:nvSpPr>
      <dsp:spPr>
        <a:xfrm rot="10800000">
          <a:off x="5280238" y="3046002"/>
          <a:ext cx="447165" cy="52309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CO" sz="1300" kern="1200"/>
        </a:p>
      </dsp:txBody>
      <dsp:txXfrm rot="10800000">
        <a:off x="5414387" y="3150622"/>
        <a:ext cx="313016" cy="313859"/>
      </dsp:txXfrm>
    </dsp:sp>
    <dsp:sp modelId="{F569141E-132A-4AD3-BA49-945689C6B24F}">
      <dsp:nvSpPr>
        <dsp:cNvPr id="0" name=""/>
        <dsp:cNvSpPr/>
      </dsp:nvSpPr>
      <dsp:spPr>
        <a:xfrm>
          <a:off x="2960038" y="2674770"/>
          <a:ext cx="2109272" cy="126556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t>Plazo máximo para emitir informe definitivo</a:t>
          </a:r>
        </a:p>
        <a:p>
          <a:pPr marL="0" lvl="0" indent="0" algn="ctr" defTabSz="755650">
            <a:lnSpc>
              <a:spcPct val="90000"/>
            </a:lnSpc>
            <a:spcBef>
              <a:spcPct val="0"/>
            </a:spcBef>
            <a:spcAft>
              <a:spcPct val="35000"/>
            </a:spcAft>
            <a:buNone/>
          </a:pPr>
          <a:r>
            <a:rPr lang="es-CO" sz="1700" b="1" u="sng" kern="1200" dirty="0"/>
            <a:t> (2 días hábiles)</a:t>
          </a:r>
        </a:p>
      </dsp:txBody>
      <dsp:txXfrm>
        <a:off x="2997105" y="2711837"/>
        <a:ext cx="2035138" cy="1191429"/>
      </dsp:txXfrm>
    </dsp:sp>
    <dsp:sp modelId="{0B916702-1D62-4995-B2C5-02C4D3A02EA0}">
      <dsp:nvSpPr>
        <dsp:cNvPr id="0" name=""/>
        <dsp:cNvSpPr/>
      </dsp:nvSpPr>
      <dsp:spPr>
        <a:xfrm rot="10800000">
          <a:off x="2327256" y="3046002"/>
          <a:ext cx="447165" cy="52309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CO" sz="1300" kern="1200"/>
        </a:p>
      </dsp:txBody>
      <dsp:txXfrm rot="10800000">
        <a:off x="2461405" y="3150622"/>
        <a:ext cx="313016" cy="313859"/>
      </dsp:txXfrm>
    </dsp:sp>
    <dsp:sp modelId="{A460BBDC-CA9F-4F81-999C-60C093205412}">
      <dsp:nvSpPr>
        <dsp:cNvPr id="0" name=""/>
        <dsp:cNvSpPr/>
      </dsp:nvSpPr>
      <dsp:spPr>
        <a:xfrm>
          <a:off x="7057" y="2674770"/>
          <a:ext cx="2109272" cy="12655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t>Cancelación de frontera en caso de no conformidad de la verificación.</a:t>
          </a:r>
        </a:p>
      </dsp:txBody>
      <dsp:txXfrm>
        <a:off x="44124" y="2711837"/>
        <a:ext cx="2035138" cy="11914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EE81C-F2A0-49D3-A759-ECC2DD9C62B7}">
      <dsp:nvSpPr>
        <dsp:cNvPr id="0" name=""/>
        <dsp:cNvSpPr/>
      </dsp:nvSpPr>
      <dsp:spPr>
        <a:xfrm>
          <a:off x="-5334127" y="-816875"/>
          <a:ext cx="6351634" cy="6351634"/>
        </a:xfrm>
        <a:prstGeom prst="blockArc">
          <a:avLst>
            <a:gd name="adj1" fmla="val 18900000"/>
            <a:gd name="adj2" fmla="val 2700000"/>
            <a:gd name="adj3" fmla="val 34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C50A33-3956-48F7-8C7E-5921733E70AD}">
      <dsp:nvSpPr>
        <dsp:cNvPr id="0" name=""/>
        <dsp:cNvSpPr/>
      </dsp:nvSpPr>
      <dsp:spPr>
        <a:xfrm>
          <a:off x="444960" y="294773"/>
          <a:ext cx="8249799" cy="5899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252" tIns="50800" rIns="50800" bIns="50800" numCol="1" spcCol="1270" anchor="ctr" anchorCtr="0">
          <a:noAutofit/>
        </a:bodyPr>
        <a:lstStyle/>
        <a:p>
          <a:pPr marL="0" lvl="0" indent="0" algn="just" defTabSz="889000">
            <a:lnSpc>
              <a:spcPct val="90000"/>
            </a:lnSpc>
            <a:spcBef>
              <a:spcPct val="0"/>
            </a:spcBef>
            <a:spcAft>
              <a:spcPct val="35000"/>
            </a:spcAft>
            <a:buNone/>
          </a:pPr>
          <a:r>
            <a:rPr lang="es-CO" sz="2000" kern="1200" dirty="0">
              <a:latin typeface="+mn-lt"/>
            </a:rPr>
            <a:t>Cargabilidad del burden: Anexo 4, Resolución CREG 038 de 2014 y Anexo 3 de circular 098 del 2014-CAC. *</a:t>
          </a:r>
          <a:endParaRPr lang="es-ES" sz="2000" kern="1200" dirty="0">
            <a:latin typeface="+mn-lt"/>
          </a:endParaRPr>
        </a:p>
      </dsp:txBody>
      <dsp:txXfrm>
        <a:off x="444960" y="294773"/>
        <a:ext cx="8249799" cy="589924"/>
      </dsp:txXfrm>
    </dsp:sp>
    <dsp:sp modelId="{0EEC41BD-5895-4E69-904E-AB33871417F9}">
      <dsp:nvSpPr>
        <dsp:cNvPr id="0" name=""/>
        <dsp:cNvSpPr/>
      </dsp:nvSpPr>
      <dsp:spPr>
        <a:xfrm>
          <a:off x="76258" y="221032"/>
          <a:ext cx="737405" cy="737405"/>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9000" r="-29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34709B-32E0-4E79-A89C-F06A8F46236B}">
      <dsp:nvSpPr>
        <dsp:cNvPr id="0" name=""/>
        <dsp:cNvSpPr/>
      </dsp:nvSpPr>
      <dsp:spPr>
        <a:xfrm>
          <a:off x="867683" y="1179376"/>
          <a:ext cx="7827076" cy="5899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252" tIns="50800" rIns="50800" bIns="50800" numCol="1" spcCol="1270" anchor="ctr" anchorCtr="0">
          <a:noAutofit/>
        </a:bodyPr>
        <a:lstStyle/>
        <a:p>
          <a:pPr marL="0" lvl="0" indent="0" algn="l" defTabSz="889000">
            <a:lnSpc>
              <a:spcPct val="90000"/>
            </a:lnSpc>
            <a:spcBef>
              <a:spcPct val="0"/>
            </a:spcBef>
            <a:spcAft>
              <a:spcPct val="35000"/>
            </a:spcAft>
            <a:buNone/>
          </a:pPr>
          <a:r>
            <a:rPr lang="es-ES" sz="2000" b="0" kern="1200" dirty="0">
              <a:latin typeface="+mn-lt"/>
            </a:rPr>
            <a:t>Resolución CREG 038 de 2014: Artículo 16 (Desfase en los relojes internos).</a:t>
          </a:r>
          <a:endParaRPr lang="es-ES" sz="2000" b="1" kern="1200" dirty="0">
            <a:latin typeface="+mn-lt"/>
          </a:endParaRPr>
        </a:p>
      </dsp:txBody>
      <dsp:txXfrm>
        <a:off x="867683" y="1179376"/>
        <a:ext cx="7827076" cy="589924"/>
      </dsp:txXfrm>
    </dsp:sp>
    <dsp:sp modelId="{6F3A6A32-6546-40A8-9452-FDDDC9F61940}">
      <dsp:nvSpPr>
        <dsp:cNvPr id="0" name=""/>
        <dsp:cNvSpPr/>
      </dsp:nvSpPr>
      <dsp:spPr>
        <a:xfrm>
          <a:off x="498980" y="1105635"/>
          <a:ext cx="737405" cy="737405"/>
        </a:xfrm>
        <a:prstGeom prst="ellipse">
          <a:avLst/>
        </a:prstGeom>
        <a:blipFill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CEB56A-A86B-43F6-9849-61669EE7C64A}">
      <dsp:nvSpPr>
        <dsp:cNvPr id="0" name=""/>
        <dsp:cNvSpPr/>
      </dsp:nvSpPr>
      <dsp:spPr>
        <a:xfrm>
          <a:off x="997425" y="2063979"/>
          <a:ext cx="7697334" cy="5899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252" tIns="50800" rIns="50800" bIns="50800" numCol="1" spcCol="1270" anchor="ctr" anchorCtr="0">
          <a:noAutofit/>
        </a:bodyPr>
        <a:lstStyle/>
        <a:p>
          <a:pPr marL="0" lvl="0" indent="0" algn="l" defTabSz="889000">
            <a:lnSpc>
              <a:spcPct val="90000"/>
            </a:lnSpc>
            <a:spcBef>
              <a:spcPct val="0"/>
            </a:spcBef>
            <a:spcAft>
              <a:spcPct val="35000"/>
            </a:spcAft>
            <a:buNone/>
          </a:pPr>
          <a:r>
            <a:rPr lang="es-ES" sz="2000" b="0" kern="1200" dirty="0">
              <a:latin typeface="+mn-lt"/>
            </a:rPr>
            <a:t>Resolución </a:t>
          </a:r>
          <a:r>
            <a:rPr lang="es-ES" sz="2000" b="0" kern="1200" dirty="0" err="1">
              <a:latin typeface="+mn-lt"/>
            </a:rPr>
            <a:t>CREG</a:t>
          </a:r>
          <a:r>
            <a:rPr lang="es-ES" sz="2000" b="0" kern="1200" dirty="0">
              <a:latin typeface="+mn-lt"/>
            </a:rPr>
            <a:t> 038 de 2014: Artículo 17 (</a:t>
          </a:r>
          <a:r>
            <a:rPr lang="es-ES" sz="2000" kern="1200" dirty="0">
              <a:latin typeface="+mn-lt"/>
            </a:rPr>
            <a:t>Acuerdos CNO: 701 /2014 y 1004/2017 1043/2018).  *</a:t>
          </a:r>
          <a:endParaRPr lang="es-ES" sz="2000" b="1" kern="1200" dirty="0">
            <a:latin typeface="+mn-lt"/>
          </a:endParaRPr>
        </a:p>
      </dsp:txBody>
      <dsp:txXfrm>
        <a:off x="997425" y="2063979"/>
        <a:ext cx="7697334" cy="589924"/>
      </dsp:txXfrm>
    </dsp:sp>
    <dsp:sp modelId="{35C54FE9-04C2-4028-8C86-7428CEF62A0A}">
      <dsp:nvSpPr>
        <dsp:cNvPr id="0" name=""/>
        <dsp:cNvSpPr/>
      </dsp:nvSpPr>
      <dsp:spPr>
        <a:xfrm>
          <a:off x="628722" y="1990238"/>
          <a:ext cx="737405" cy="737405"/>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DB4505-2D3A-47B8-BCE2-82D2091BB662}">
      <dsp:nvSpPr>
        <dsp:cNvPr id="0" name=""/>
        <dsp:cNvSpPr/>
      </dsp:nvSpPr>
      <dsp:spPr>
        <a:xfrm>
          <a:off x="867683" y="2948582"/>
          <a:ext cx="7827076" cy="5899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252" tIns="45720" rIns="45720" bIns="45720" numCol="1" spcCol="1270" anchor="ctr" anchorCtr="0">
          <a:noAutofit/>
        </a:bodyPr>
        <a:lstStyle/>
        <a:p>
          <a:pPr marL="0" lvl="0" indent="0" algn="l" defTabSz="800100">
            <a:lnSpc>
              <a:spcPct val="90000"/>
            </a:lnSpc>
            <a:spcBef>
              <a:spcPct val="0"/>
            </a:spcBef>
            <a:spcAft>
              <a:spcPct val="35000"/>
            </a:spcAft>
            <a:buNone/>
          </a:pPr>
          <a:r>
            <a:rPr lang="es-CO" sz="1800" b="0" kern="1200" dirty="0">
              <a:latin typeface="+mn-lt"/>
            </a:rPr>
            <a:t>Certificados de calibración (articulo 10), certificado de conformidad de producto (articulo 11), clase de exactitud de los elementos de medida</a:t>
          </a:r>
          <a:endParaRPr lang="es-ES" sz="1800" b="0" kern="1200" dirty="0">
            <a:latin typeface="+mn-lt"/>
          </a:endParaRPr>
        </a:p>
      </dsp:txBody>
      <dsp:txXfrm>
        <a:off x="867683" y="2948582"/>
        <a:ext cx="7827076" cy="589924"/>
      </dsp:txXfrm>
    </dsp:sp>
    <dsp:sp modelId="{865322A1-6CBC-4BE1-8E10-D058286A3234}">
      <dsp:nvSpPr>
        <dsp:cNvPr id="0" name=""/>
        <dsp:cNvSpPr/>
      </dsp:nvSpPr>
      <dsp:spPr>
        <a:xfrm>
          <a:off x="498980" y="2874842"/>
          <a:ext cx="737405" cy="737405"/>
        </a:xfrm>
        <a:prstGeom prst="ellipse">
          <a:avLst/>
        </a:prstGeom>
        <a:blipFill rotWithShape="0">
          <a:blip xmlns:r="http://schemas.openxmlformats.org/officeDocument/2006/relationships" r:embed="rId4">
            <a:extLst>
              <a:ext uri="{28A0092B-C50C-407E-A947-70E740481C1C}">
                <a14:useLocalDpi xmlns:a14="http://schemas.microsoft.com/office/drawing/2010/main" val="0"/>
              </a:ext>
            </a:extLst>
          </a:blip>
          <a:srcRect/>
          <a:stretch>
            <a:fillRect t="-21000" b="-21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72CD97-C8AD-40FB-9AAE-5D8EA81DCDC5}">
      <dsp:nvSpPr>
        <dsp:cNvPr id="0" name=""/>
        <dsp:cNvSpPr/>
      </dsp:nvSpPr>
      <dsp:spPr>
        <a:xfrm>
          <a:off x="444960" y="3833185"/>
          <a:ext cx="8249799" cy="5899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252" tIns="50800" rIns="50800" bIns="50800" numCol="1" spcCol="1270" anchor="ctr" anchorCtr="0">
          <a:noAutofit/>
        </a:bodyPr>
        <a:lstStyle/>
        <a:p>
          <a:pPr marL="0" lvl="0" indent="0" algn="l" defTabSz="889000">
            <a:lnSpc>
              <a:spcPct val="90000"/>
            </a:lnSpc>
            <a:spcBef>
              <a:spcPct val="0"/>
            </a:spcBef>
            <a:spcAft>
              <a:spcPct val="35000"/>
            </a:spcAft>
            <a:buNone/>
          </a:pPr>
          <a:r>
            <a:rPr lang="es-CO" sz="2000" b="0" kern="1200" dirty="0">
              <a:latin typeface="+mn-lt"/>
            </a:rPr>
            <a:t>Otros (no asiste a la visita, no presenta documentación, sistema de medición retirado)</a:t>
          </a:r>
          <a:endParaRPr lang="es-ES" sz="2000" b="0" kern="1200" dirty="0">
            <a:latin typeface="+mn-lt"/>
          </a:endParaRPr>
        </a:p>
      </dsp:txBody>
      <dsp:txXfrm>
        <a:off x="444960" y="3833185"/>
        <a:ext cx="8249799" cy="589924"/>
      </dsp:txXfrm>
    </dsp:sp>
    <dsp:sp modelId="{1BB8B944-C331-42BB-BDA1-335CEB928587}">
      <dsp:nvSpPr>
        <dsp:cNvPr id="0" name=""/>
        <dsp:cNvSpPr/>
      </dsp:nvSpPr>
      <dsp:spPr>
        <a:xfrm>
          <a:off x="76258" y="3759445"/>
          <a:ext cx="737405" cy="737405"/>
        </a:xfrm>
        <a:prstGeom prst="ellipse">
          <a:avLst/>
        </a:prstGeom>
        <a:blipFill rotWithShape="0">
          <a:blip xmlns:r="http://schemas.openxmlformats.org/officeDocument/2006/relationships" r:embed="rId5"/>
          <a:srcRect/>
          <a:stretch>
            <a:fillRect l="-21000" r="-21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AA398-570A-4B0A-8222-067B1FB6BCD7}">
      <dsp:nvSpPr>
        <dsp:cNvPr id="0" name=""/>
        <dsp:cNvSpPr/>
      </dsp:nvSpPr>
      <dsp:spPr>
        <a:xfrm>
          <a:off x="0" y="0"/>
          <a:ext cx="10074983" cy="1826282"/>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BE1C1A-7820-4F06-BA30-7AD0993505A1}">
      <dsp:nvSpPr>
        <dsp:cNvPr id="0" name=""/>
        <dsp:cNvSpPr/>
      </dsp:nvSpPr>
      <dsp:spPr>
        <a:xfrm>
          <a:off x="568491" y="243504"/>
          <a:ext cx="2078604" cy="1339273"/>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E03F2C-EE2A-44F8-A67E-C54BC5200183}">
      <dsp:nvSpPr>
        <dsp:cNvPr id="0" name=""/>
        <dsp:cNvSpPr/>
      </dsp:nvSpPr>
      <dsp:spPr>
        <a:xfrm rot="10800000">
          <a:off x="305963" y="1826282"/>
          <a:ext cx="2603660" cy="2232123"/>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s-ES" sz="1100" kern="1200" dirty="0"/>
            <a:t>- Actualización de contactos permanente en Conectados.</a:t>
          </a:r>
        </a:p>
        <a:p>
          <a:pPr marL="0" lvl="0" indent="0" algn="ctr" defTabSz="488950">
            <a:lnSpc>
              <a:spcPct val="90000"/>
            </a:lnSpc>
            <a:spcBef>
              <a:spcPct val="0"/>
            </a:spcBef>
            <a:spcAft>
              <a:spcPct val="35000"/>
            </a:spcAft>
            <a:buNone/>
          </a:pPr>
          <a:r>
            <a:rPr lang="es-ES" sz="1100" kern="1200" dirty="0"/>
            <a:t>-  XM actualiza informe a los terceros verificadores mensualmente.</a:t>
          </a:r>
        </a:p>
        <a:p>
          <a:pPr marL="0" lvl="0" indent="0" algn="ctr" defTabSz="488950">
            <a:lnSpc>
              <a:spcPct val="90000"/>
            </a:lnSpc>
            <a:spcBef>
              <a:spcPct val="0"/>
            </a:spcBef>
            <a:spcAft>
              <a:spcPct val="35000"/>
            </a:spcAft>
            <a:buNone/>
          </a:pPr>
          <a:r>
            <a:rPr lang="es-ES" sz="1100" kern="1200" dirty="0"/>
            <a:t>- Como medida de administración, XM solicitó a los terceros que una vez notifiquen a los agentes a través de medio expedito (correo electrónico), realicen llamada telefónica, para lo cual se solicita actualización de información en Conectados. </a:t>
          </a:r>
        </a:p>
      </dsp:txBody>
      <dsp:txXfrm rot="10800000">
        <a:off x="374608" y="1826282"/>
        <a:ext cx="2466370" cy="2163478"/>
      </dsp:txXfrm>
    </dsp:sp>
    <dsp:sp modelId="{B98E4803-F3AD-41D3-8CBA-374FD3BDF9D5}">
      <dsp:nvSpPr>
        <dsp:cNvPr id="0" name=""/>
        <dsp:cNvSpPr/>
      </dsp:nvSpPr>
      <dsp:spPr>
        <a:xfrm>
          <a:off x="3181931" y="180116"/>
          <a:ext cx="1927427" cy="1430933"/>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624C49-4408-4B4F-8F6A-39F9B0C2E5D2}">
      <dsp:nvSpPr>
        <dsp:cNvPr id="0" name=""/>
        <dsp:cNvSpPr/>
      </dsp:nvSpPr>
      <dsp:spPr>
        <a:xfrm rot="10800000">
          <a:off x="3117484" y="1826282"/>
          <a:ext cx="2078604" cy="2232123"/>
        </a:xfrm>
        <a:prstGeom prst="round2SameRect">
          <a:avLst>
            <a:gd name="adj1" fmla="val 10500"/>
            <a:gd name="adj2" fmla="val 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s-ES" sz="1100" kern="1200" dirty="0"/>
            <a:t>- </a:t>
          </a:r>
          <a:r>
            <a:rPr lang="es-ES" sz="1200" kern="1200" dirty="0"/>
            <a:t>Capacitación y entrenamiento al personal que atiende las verificaciones.</a:t>
          </a:r>
          <a:endParaRPr lang="es-ES" sz="1100" kern="1200" dirty="0"/>
        </a:p>
      </dsp:txBody>
      <dsp:txXfrm rot="10800000">
        <a:off x="3181408" y="1826282"/>
        <a:ext cx="1950756" cy="2168199"/>
      </dsp:txXfrm>
    </dsp:sp>
    <dsp:sp modelId="{9845B0E4-B987-46EF-815B-DE101EE487D0}">
      <dsp:nvSpPr>
        <dsp:cNvPr id="0" name=""/>
        <dsp:cNvSpPr/>
      </dsp:nvSpPr>
      <dsp:spPr>
        <a:xfrm>
          <a:off x="5403949" y="192518"/>
          <a:ext cx="2078604" cy="1339273"/>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4F7805-71CE-45B1-8DA7-2F887EB58C72}">
      <dsp:nvSpPr>
        <dsp:cNvPr id="0" name=""/>
        <dsp:cNvSpPr/>
      </dsp:nvSpPr>
      <dsp:spPr>
        <a:xfrm rot="10800000">
          <a:off x="5403949" y="1786528"/>
          <a:ext cx="2078604" cy="2232123"/>
        </a:xfrm>
        <a:prstGeom prst="round2SameRect">
          <a:avLst>
            <a:gd name="adj1" fmla="val 10500"/>
            <a:gd name="adj2" fmla="val 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s-ES" sz="1200" kern="1200" dirty="0"/>
            <a:t>- Documentar información de fronteras.</a:t>
          </a:r>
        </a:p>
        <a:p>
          <a:pPr marL="0" lvl="0" indent="0" algn="ctr" defTabSz="533400">
            <a:lnSpc>
              <a:spcPct val="90000"/>
            </a:lnSpc>
            <a:spcBef>
              <a:spcPct val="0"/>
            </a:spcBef>
            <a:spcAft>
              <a:spcPct val="35000"/>
            </a:spcAft>
            <a:buNone/>
          </a:pPr>
          <a:r>
            <a:rPr lang="es-ES" sz="1200" kern="1200" dirty="0"/>
            <a:t>- Informes firmados por los representantes legales.</a:t>
          </a:r>
        </a:p>
      </dsp:txBody>
      <dsp:txXfrm rot="10800000">
        <a:off x="5467873" y="1786528"/>
        <a:ext cx="1950756" cy="2168199"/>
      </dsp:txXfrm>
    </dsp:sp>
    <dsp:sp modelId="{DA02C1E9-B57D-4095-A6BE-6734FC380B0F}">
      <dsp:nvSpPr>
        <dsp:cNvPr id="0" name=""/>
        <dsp:cNvSpPr/>
      </dsp:nvSpPr>
      <dsp:spPr>
        <a:xfrm>
          <a:off x="7690414" y="243504"/>
          <a:ext cx="2078604" cy="1339273"/>
        </a:xfrm>
        <a:prstGeom prst="roundRect">
          <a:avLst>
            <a:gd name="adj" fmla="val 10000"/>
          </a:avLst>
        </a:prstGeom>
        <a:blipFill dpi="0" rotWithShape="1">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6CCCE0-7A63-4AEF-B6A1-277EB18C607E}">
      <dsp:nvSpPr>
        <dsp:cNvPr id="0" name=""/>
        <dsp:cNvSpPr/>
      </dsp:nvSpPr>
      <dsp:spPr>
        <a:xfrm rot="10800000">
          <a:off x="7690414" y="1826282"/>
          <a:ext cx="2078604" cy="2232123"/>
        </a:xfrm>
        <a:prstGeom prst="round2SameRect">
          <a:avLst>
            <a:gd name="adj1" fmla="val 10500"/>
            <a:gd name="adj2" fmla="val 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s-ES" sz="1100" kern="1200" dirty="0"/>
            <a:t>- Una vez el agente realice replica al informe preliminar emitido por el tercero verificador, la replica quedará  vigente para que el tercero emita informe final.</a:t>
          </a:r>
        </a:p>
        <a:p>
          <a:pPr marL="0" lvl="0" indent="0" algn="ctr" defTabSz="488950">
            <a:lnSpc>
              <a:spcPct val="90000"/>
            </a:lnSpc>
            <a:spcBef>
              <a:spcPct val="0"/>
            </a:spcBef>
            <a:spcAft>
              <a:spcPct val="35000"/>
            </a:spcAft>
            <a:buNone/>
          </a:pPr>
          <a:r>
            <a:rPr lang="es-ES" sz="1100" kern="1200" dirty="0"/>
            <a:t> Si se hace antes de los 5 días,  una vez se emita al tercero le inicia tiempo para informe final.</a:t>
          </a:r>
        </a:p>
      </dsp:txBody>
      <dsp:txXfrm rot="10800000">
        <a:off x="7754338" y="1826282"/>
        <a:ext cx="1950756" cy="21681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D1749-4D18-42B6-9B56-2DB138B881A3}">
      <dsp:nvSpPr>
        <dsp:cNvPr id="0" name=""/>
        <dsp:cNvSpPr/>
      </dsp:nvSpPr>
      <dsp:spPr>
        <a:xfrm>
          <a:off x="4521" y="446320"/>
          <a:ext cx="1705748" cy="97454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t>Tercero verificador </a:t>
          </a:r>
          <a:r>
            <a:rPr lang="es-CO" sz="1100" b="1" kern="1200" dirty="0"/>
            <a:t>notifica</a:t>
          </a:r>
          <a:r>
            <a:rPr lang="es-CO" sz="1100" kern="1200" dirty="0"/>
            <a:t> al  RF la realización de la visita de verificación.</a:t>
          </a:r>
        </a:p>
      </dsp:txBody>
      <dsp:txXfrm>
        <a:off x="33064" y="474863"/>
        <a:ext cx="1648662" cy="917458"/>
      </dsp:txXfrm>
    </dsp:sp>
    <dsp:sp modelId="{7FE8F3B7-B278-4860-B696-6D6DCF170A95}">
      <dsp:nvSpPr>
        <dsp:cNvPr id="0" name=""/>
        <dsp:cNvSpPr/>
      </dsp:nvSpPr>
      <dsp:spPr>
        <a:xfrm>
          <a:off x="1854734" y="730029"/>
          <a:ext cx="348028" cy="40712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O" sz="900" kern="1200"/>
        </a:p>
      </dsp:txBody>
      <dsp:txXfrm>
        <a:off x="1854734" y="811454"/>
        <a:ext cx="243620" cy="244277"/>
      </dsp:txXfrm>
    </dsp:sp>
    <dsp:sp modelId="{3D97438F-C7C6-4E2E-9A6B-EB026884751A}">
      <dsp:nvSpPr>
        <dsp:cNvPr id="0" name=""/>
        <dsp:cNvSpPr/>
      </dsp:nvSpPr>
      <dsp:spPr>
        <a:xfrm>
          <a:off x="2366927" y="441100"/>
          <a:ext cx="1641642" cy="98498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t>Acuerdo de fecha y hora  de visita </a:t>
          </a:r>
        </a:p>
        <a:p>
          <a:pPr marL="0" lvl="0" indent="0" algn="ctr" defTabSz="488950">
            <a:lnSpc>
              <a:spcPct val="90000"/>
            </a:lnSpc>
            <a:spcBef>
              <a:spcPct val="0"/>
            </a:spcBef>
            <a:spcAft>
              <a:spcPct val="35000"/>
            </a:spcAft>
            <a:buNone/>
          </a:pPr>
          <a:r>
            <a:rPr lang="es-CO" sz="1100" b="1" u="sng" kern="1200" dirty="0"/>
            <a:t>(18 horas)</a:t>
          </a:r>
        </a:p>
      </dsp:txBody>
      <dsp:txXfrm>
        <a:off x="2395776" y="469949"/>
        <a:ext cx="1583944" cy="927287"/>
      </dsp:txXfrm>
    </dsp:sp>
    <dsp:sp modelId="{51390523-E480-457E-9022-8635BD95AED8}">
      <dsp:nvSpPr>
        <dsp:cNvPr id="0" name=""/>
        <dsp:cNvSpPr/>
      </dsp:nvSpPr>
      <dsp:spPr>
        <a:xfrm>
          <a:off x="4153034" y="730029"/>
          <a:ext cx="348028" cy="40712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O" sz="900" kern="1200"/>
        </a:p>
      </dsp:txBody>
      <dsp:txXfrm>
        <a:off x="4153034" y="811454"/>
        <a:ext cx="243620" cy="244277"/>
      </dsp:txXfrm>
    </dsp:sp>
    <dsp:sp modelId="{073A33B7-73E1-4330-A471-824016B3DD03}">
      <dsp:nvSpPr>
        <dsp:cNvPr id="0" name=""/>
        <dsp:cNvSpPr/>
      </dsp:nvSpPr>
      <dsp:spPr>
        <a:xfrm>
          <a:off x="4665227" y="441100"/>
          <a:ext cx="1641642" cy="98498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a:t>RF informa a los agentes con acceso al sistema de medición.</a:t>
          </a:r>
          <a:endParaRPr lang="es-CO" sz="1100" kern="1200" dirty="0"/>
        </a:p>
      </dsp:txBody>
      <dsp:txXfrm>
        <a:off x="4694076" y="469949"/>
        <a:ext cx="1583944" cy="927287"/>
      </dsp:txXfrm>
    </dsp:sp>
    <dsp:sp modelId="{D785B297-FDF7-4696-BB8B-B1B70F17E307}">
      <dsp:nvSpPr>
        <dsp:cNvPr id="0" name=""/>
        <dsp:cNvSpPr/>
      </dsp:nvSpPr>
      <dsp:spPr>
        <a:xfrm>
          <a:off x="6451334" y="730029"/>
          <a:ext cx="348028" cy="40712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O" sz="900" kern="1200"/>
        </a:p>
      </dsp:txBody>
      <dsp:txXfrm>
        <a:off x="6451334" y="811454"/>
        <a:ext cx="243620" cy="244277"/>
      </dsp:txXfrm>
    </dsp:sp>
    <dsp:sp modelId="{12A8342C-49C7-475D-B753-E09DF1654AE7}">
      <dsp:nvSpPr>
        <dsp:cNvPr id="0" name=""/>
        <dsp:cNvSpPr/>
      </dsp:nvSpPr>
      <dsp:spPr>
        <a:xfrm>
          <a:off x="6963526" y="441100"/>
          <a:ext cx="1641642" cy="98498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t>Realización de la visita </a:t>
          </a:r>
        </a:p>
        <a:p>
          <a:pPr marL="0" lvl="0" indent="0" algn="ctr" defTabSz="488950">
            <a:lnSpc>
              <a:spcPct val="90000"/>
            </a:lnSpc>
            <a:spcBef>
              <a:spcPct val="0"/>
            </a:spcBef>
            <a:spcAft>
              <a:spcPct val="35000"/>
            </a:spcAft>
            <a:buNone/>
          </a:pPr>
          <a:r>
            <a:rPr lang="es-CO" sz="1100" b="1" u="sng" kern="1200" dirty="0"/>
            <a:t>(Dentro de las 48 horas totales luego de la notificación de la visita)</a:t>
          </a:r>
        </a:p>
      </dsp:txBody>
      <dsp:txXfrm>
        <a:off x="6992375" y="469949"/>
        <a:ext cx="1583944" cy="927287"/>
      </dsp:txXfrm>
    </dsp:sp>
    <dsp:sp modelId="{31BAAFCC-6A55-4E80-907E-19F4694B8576}">
      <dsp:nvSpPr>
        <dsp:cNvPr id="0" name=""/>
        <dsp:cNvSpPr/>
      </dsp:nvSpPr>
      <dsp:spPr>
        <a:xfrm rot="5400000">
          <a:off x="7623587" y="1616189"/>
          <a:ext cx="348028" cy="40712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O" sz="900" kern="1200"/>
        </a:p>
      </dsp:txBody>
      <dsp:txXfrm rot="-5400000">
        <a:off x="7675463" y="1645738"/>
        <a:ext cx="244277" cy="243620"/>
      </dsp:txXfrm>
    </dsp:sp>
    <dsp:sp modelId="{FB7522FF-B5E3-496A-8C7E-C8EDF8CC2AB5}">
      <dsp:nvSpPr>
        <dsp:cNvPr id="0" name=""/>
        <dsp:cNvSpPr/>
      </dsp:nvSpPr>
      <dsp:spPr>
        <a:xfrm>
          <a:off x="6963526" y="2082743"/>
          <a:ext cx="1641642" cy="110618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t>Entrega informe preliminar del tercero al ASIC y del ASIC al agente.</a:t>
          </a:r>
        </a:p>
        <a:p>
          <a:pPr marL="0" lvl="0" indent="0" algn="ctr" defTabSz="488950">
            <a:lnSpc>
              <a:spcPct val="90000"/>
            </a:lnSpc>
            <a:spcBef>
              <a:spcPct val="0"/>
            </a:spcBef>
            <a:spcAft>
              <a:spcPct val="35000"/>
            </a:spcAft>
            <a:buNone/>
          </a:pPr>
          <a:r>
            <a:rPr lang="es-CO" sz="1100" kern="1200" dirty="0">
              <a:solidFill>
                <a:srgbClr val="FFFF00"/>
              </a:solidFill>
            </a:rPr>
            <a:t>(7 días calendario)</a:t>
          </a:r>
        </a:p>
      </dsp:txBody>
      <dsp:txXfrm>
        <a:off x="6995925" y="2115142"/>
        <a:ext cx="1576844" cy="1041390"/>
      </dsp:txXfrm>
    </dsp:sp>
    <dsp:sp modelId="{9CCE446F-FDE1-477E-B309-514F8733F3FA}">
      <dsp:nvSpPr>
        <dsp:cNvPr id="0" name=""/>
        <dsp:cNvSpPr/>
      </dsp:nvSpPr>
      <dsp:spPr>
        <a:xfrm rot="10800000">
          <a:off x="6471034" y="2432273"/>
          <a:ext cx="348028" cy="407127"/>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O" sz="900" kern="1200"/>
        </a:p>
      </dsp:txBody>
      <dsp:txXfrm rot="10800000">
        <a:off x="6575442" y="2513698"/>
        <a:ext cx="243620" cy="244277"/>
      </dsp:txXfrm>
    </dsp:sp>
    <dsp:sp modelId="{23196842-7BD2-45EA-B4CA-6B96B4D2CE10}">
      <dsp:nvSpPr>
        <dsp:cNvPr id="0" name=""/>
        <dsp:cNvSpPr/>
      </dsp:nvSpPr>
      <dsp:spPr>
        <a:xfrm>
          <a:off x="4665227" y="2143344"/>
          <a:ext cx="1641642" cy="98498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t>Plazo para presentar observaciones</a:t>
          </a:r>
        </a:p>
        <a:p>
          <a:pPr marL="0" lvl="0" indent="0" algn="ctr" defTabSz="488950">
            <a:lnSpc>
              <a:spcPct val="90000"/>
            </a:lnSpc>
            <a:spcBef>
              <a:spcPct val="0"/>
            </a:spcBef>
            <a:spcAft>
              <a:spcPct val="35000"/>
            </a:spcAft>
            <a:buNone/>
          </a:pPr>
          <a:r>
            <a:rPr lang="es-CO" sz="1100" b="1" u="sng" kern="1200" dirty="0"/>
            <a:t> (5 días hábiles)</a:t>
          </a:r>
        </a:p>
      </dsp:txBody>
      <dsp:txXfrm>
        <a:off x="4694076" y="2172193"/>
        <a:ext cx="1583944" cy="927287"/>
      </dsp:txXfrm>
    </dsp:sp>
    <dsp:sp modelId="{035ECCD0-FD28-41C4-96CE-A24897A5C7E7}">
      <dsp:nvSpPr>
        <dsp:cNvPr id="0" name=""/>
        <dsp:cNvSpPr/>
      </dsp:nvSpPr>
      <dsp:spPr>
        <a:xfrm rot="10800000">
          <a:off x="4172734" y="2432273"/>
          <a:ext cx="348028" cy="40712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O" sz="900" kern="1200"/>
        </a:p>
      </dsp:txBody>
      <dsp:txXfrm rot="10800000">
        <a:off x="4277142" y="2513698"/>
        <a:ext cx="243620" cy="244277"/>
      </dsp:txXfrm>
    </dsp:sp>
    <dsp:sp modelId="{890592F8-8D37-4D06-8CCE-D2634097C9DA}">
      <dsp:nvSpPr>
        <dsp:cNvPr id="0" name=""/>
        <dsp:cNvSpPr/>
      </dsp:nvSpPr>
      <dsp:spPr>
        <a:xfrm>
          <a:off x="2366927" y="2143344"/>
          <a:ext cx="1641642" cy="98498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t>Plazo máximo para emitir informe definitivo</a:t>
          </a:r>
        </a:p>
        <a:p>
          <a:pPr marL="0" lvl="0" indent="0" algn="ctr" defTabSz="488950">
            <a:lnSpc>
              <a:spcPct val="90000"/>
            </a:lnSpc>
            <a:spcBef>
              <a:spcPct val="0"/>
            </a:spcBef>
            <a:spcAft>
              <a:spcPct val="35000"/>
            </a:spcAft>
            <a:buNone/>
          </a:pPr>
          <a:r>
            <a:rPr lang="es-CO" sz="1100" b="1" u="sng" kern="1200" dirty="0"/>
            <a:t> (5 días hábiles)</a:t>
          </a:r>
        </a:p>
      </dsp:txBody>
      <dsp:txXfrm>
        <a:off x="2395776" y="2172193"/>
        <a:ext cx="1583944" cy="927287"/>
      </dsp:txXfrm>
    </dsp:sp>
    <dsp:sp modelId="{14069D06-43E5-425F-80BC-62D77BD0EDE4}">
      <dsp:nvSpPr>
        <dsp:cNvPr id="0" name=""/>
        <dsp:cNvSpPr/>
      </dsp:nvSpPr>
      <dsp:spPr>
        <a:xfrm rot="10800000">
          <a:off x="1874434" y="2432273"/>
          <a:ext cx="348028" cy="40712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O" sz="900" kern="1200"/>
        </a:p>
      </dsp:txBody>
      <dsp:txXfrm rot="10800000">
        <a:off x="1978842" y="2513698"/>
        <a:ext cx="243620" cy="244277"/>
      </dsp:txXfrm>
    </dsp:sp>
    <dsp:sp modelId="{688CE9D9-7470-4971-9E37-5A462E2B267B}">
      <dsp:nvSpPr>
        <dsp:cNvPr id="0" name=""/>
        <dsp:cNvSpPr/>
      </dsp:nvSpPr>
      <dsp:spPr>
        <a:xfrm>
          <a:off x="68627" y="2143344"/>
          <a:ext cx="1641642" cy="98498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a:t>Publicación de informe definitivo por cada frontera.</a:t>
          </a:r>
          <a:endParaRPr lang="es-CO" sz="1100" kern="1200" dirty="0"/>
        </a:p>
      </dsp:txBody>
      <dsp:txXfrm>
        <a:off x="97476" y="2172193"/>
        <a:ext cx="1583944" cy="9272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8CAAC7-5D27-46DF-9B07-985EA2252358}" type="datetimeFigureOut">
              <a:rPr lang="es-CO" smtClean="0"/>
              <a:t>3/05/2018</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2DA484-D88B-4342-BFA8-33F4443FA78E}" type="slidenum">
              <a:rPr lang="es-CO" smtClean="0"/>
              <a:t>‹Nº›</a:t>
            </a:fld>
            <a:endParaRPr lang="es-CO"/>
          </a:p>
        </p:txBody>
      </p:sp>
    </p:spTree>
    <p:extLst>
      <p:ext uri="{BB962C8B-B14F-4D97-AF65-F5344CB8AC3E}">
        <p14:creationId xmlns:p14="http://schemas.microsoft.com/office/powerpoint/2010/main" val="382759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6C53707-E1A5-4796-A98F-3964FB496E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12192000" cy="6864096"/>
          </a:xfrm>
          <a:prstGeom prst="rect">
            <a:avLst/>
          </a:prstGeom>
        </p:spPr>
      </p:pic>
      <p:sp>
        <p:nvSpPr>
          <p:cNvPr id="2" name="Título 1">
            <a:extLst>
              <a:ext uri="{FF2B5EF4-FFF2-40B4-BE49-F238E27FC236}">
                <a16:creationId xmlns:a16="http://schemas.microsoft.com/office/drawing/2014/main" id="{FB1C17D9-6A7E-4BED-A9F0-39FF4A163CB0}"/>
              </a:ext>
            </a:extLst>
          </p:cNvPr>
          <p:cNvSpPr>
            <a:spLocks noGrp="1"/>
          </p:cNvSpPr>
          <p:nvPr>
            <p:ph type="ctrTitle"/>
          </p:nvPr>
        </p:nvSpPr>
        <p:spPr>
          <a:xfrm>
            <a:off x="309154" y="631483"/>
            <a:ext cx="5111931" cy="2336024"/>
          </a:xfrm>
          <a:noFill/>
        </p:spPr>
        <p:txBody>
          <a:bodyPr wrap="square" rtlCol="0">
            <a:spAutoFit/>
          </a:bodyPr>
          <a:lstStyle>
            <a:lvl1pPr>
              <a:defRPr lang="es-CO" sz="5400" b="1">
                <a:solidFill>
                  <a:srgbClr val="023F86"/>
                </a:solidFill>
                <a:latin typeface="Arial" panose="020B0604020202020204" pitchFamily="34" charset="0"/>
                <a:ea typeface="+mn-ea"/>
                <a:cs typeface="Arial" panose="020B0604020202020204" pitchFamily="34" charset="0"/>
              </a:defRPr>
            </a:lvl1pPr>
          </a:lstStyle>
          <a:p>
            <a:pPr marL="0" lvl="0"/>
            <a:r>
              <a:rPr lang="es-ES" dirty="0"/>
              <a:t>Haga clic para modificar el estilo</a:t>
            </a:r>
            <a:endParaRPr lang="es-CO" dirty="0"/>
          </a:p>
        </p:txBody>
      </p:sp>
      <p:sp>
        <p:nvSpPr>
          <p:cNvPr id="3" name="Subtítulo 2">
            <a:extLst>
              <a:ext uri="{FF2B5EF4-FFF2-40B4-BE49-F238E27FC236}">
                <a16:creationId xmlns:a16="http://schemas.microsoft.com/office/drawing/2014/main" id="{F08D6DC6-1169-491C-BED1-3377E7858449}"/>
              </a:ext>
            </a:extLst>
          </p:cNvPr>
          <p:cNvSpPr>
            <a:spLocks noGrp="1"/>
          </p:cNvSpPr>
          <p:nvPr>
            <p:ph type="subTitle" idx="1"/>
          </p:nvPr>
        </p:nvSpPr>
        <p:spPr>
          <a:xfrm>
            <a:off x="309154" y="3053400"/>
            <a:ext cx="5111931" cy="646331"/>
          </a:xfrm>
          <a:noFill/>
        </p:spPr>
        <p:txBody>
          <a:bodyPr wrap="square" rtlCol="0">
            <a:spAutoFit/>
          </a:bodyPr>
          <a:lstStyle>
            <a:lvl1pPr>
              <a:defRPr lang="es-CO" sz="2000">
                <a:solidFill>
                  <a:schemeClr val="accent1">
                    <a:lumMod val="50000"/>
                  </a:schemeClr>
                </a:solidFill>
              </a:defRPr>
            </a:lvl1pPr>
          </a:lstStyle>
          <a:p>
            <a:pPr lvl="0" algn="just"/>
            <a:r>
              <a:rPr lang="es-ES" dirty="0"/>
              <a:t>Haga clic para modificar el estilo de subtítulo del patrón</a:t>
            </a:r>
            <a:endParaRPr lang="es-CO" dirty="0"/>
          </a:p>
        </p:txBody>
      </p:sp>
      <p:sp>
        <p:nvSpPr>
          <p:cNvPr id="4" name="Marcador de fecha 3">
            <a:extLst>
              <a:ext uri="{FF2B5EF4-FFF2-40B4-BE49-F238E27FC236}">
                <a16:creationId xmlns:a16="http://schemas.microsoft.com/office/drawing/2014/main" id="{2A74ACC9-A4BD-4168-8523-85F98C38E883}"/>
              </a:ext>
            </a:extLst>
          </p:cNvPr>
          <p:cNvSpPr>
            <a:spLocks noGrp="1"/>
          </p:cNvSpPr>
          <p:nvPr>
            <p:ph type="dt" sz="half" idx="10"/>
          </p:nvPr>
        </p:nvSpPr>
        <p:spPr/>
        <p:txBody>
          <a:bodyPr/>
          <a:lstStyle/>
          <a:p>
            <a:fld id="{8DB29E77-A245-446A-9A64-EC85430616E5}" type="datetimeFigureOut">
              <a:rPr lang="es-CO" smtClean="0"/>
              <a:t>3/05/2018</a:t>
            </a:fld>
            <a:endParaRPr lang="es-CO"/>
          </a:p>
        </p:txBody>
      </p:sp>
      <p:sp>
        <p:nvSpPr>
          <p:cNvPr id="5" name="Marcador de pie de página 4">
            <a:extLst>
              <a:ext uri="{FF2B5EF4-FFF2-40B4-BE49-F238E27FC236}">
                <a16:creationId xmlns:a16="http://schemas.microsoft.com/office/drawing/2014/main" id="{74F7CD76-32B7-41C6-A571-7BF83133FE0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419DFEF-5161-44D0-A50C-A9EECEF9ACE2}"/>
              </a:ext>
            </a:extLst>
          </p:cNvPr>
          <p:cNvSpPr>
            <a:spLocks noGrp="1"/>
          </p:cNvSpPr>
          <p:nvPr>
            <p:ph type="sldNum" sz="quarter" idx="12"/>
          </p:nvPr>
        </p:nvSpPr>
        <p:spPr/>
        <p:txBody>
          <a:bodyPr/>
          <a:lstStyle/>
          <a:p>
            <a:fld id="{2D3D8160-1733-4327-98D6-530766FD2A69}" type="slidenum">
              <a:rPr lang="es-CO" smtClean="0"/>
              <a:t>‹Nº›</a:t>
            </a:fld>
            <a:endParaRPr lang="es-CO"/>
          </a:p>
        </p:txBody>
      </p:sp>
      <p:pic>
        <p:nvPicPr>
          <p:cNvPr id="8" name="Imagen 7">
            <a:extLst>
              <a:ext uri="{FF2B5EF4-FFF2-40B4-BE49-F238E27FC236}">
                <a16:creationId xmlns:a16="http://schemas.microsoft.com/office/drawing/2014/main" id="{46D05FB3-BB0B-4A04-B5E8-3A9F75C3BE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51836" y="5899638"/>
            <a:ext cx="1963982" cy="612498"/>
          </a:xfrm>
          <a:prstGeom prst="rect">
            <a:avLst/>
          </a:prstGeom>
        </p:spPr>
      </p:pic>
    </p:spTree>
    <p:extLst>
      <p:ext uri="{BB962C8B-B14F-4D97-AF65-F5344CB8AC3E}">
        <p14:creationId xmlns:p14="http://schemas.microsoft.com/office/powerpoint/2010/main" val="313970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1C9B44-69EE-431D-95E0-EF7BE2755753}"/>
              </a:ext>
            </a:extLst>
          </p:cNvPr>
          <p:cNvSpPr>
            <a:spLocks noGrp="1"/>
          </p:cNvSpPr>
          <p:nvPr>
            <p:ph type="title"/>
          </p:nvPr>
        </p:nvSpPr>
        <p:spPr>
          <a:xfrm>
            <a:off x="838200" y="483142"/>
            <a:ext cx="8871065" cy="1089529"/>
          </a:xfrm>
          <a:noFill/>
        </p:spPr>
        <p:txBody>
          <a:bodyPr wrap="square">
            <a:spAutoFit/>
          </a:bodyPr>
          <a:lstStyle>
            <a:lvl1pPr algn="l">
              <a:defRPr lang="es-CO" sz="3600" b="0" dirty="0">
                <a:solidFill>
                  <a:srgbClr val="023F86"/>
                </a:solidFill>
                <a:latin typeface="Arial" panose="020B0604020202020204" pitchFamily="34" charset="0"/>
                <a:ea typeface="+mn-ea"/>
                <a:cs typeface="Arial" panose="020B0604020202020204" pitchFamily="34" charset="0"/>
              </a:defRPr>
            </a:lvl1pPr>
          </a:lstStyle>
          <a:p>
            <a:pPr marL="0" lvl="0" algn="ctr"/>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E53F702B-B2E2-4E10-BD7F-7C523B87D7C9}"/>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4D60D556-EB39-418F-ACB4-244E6CC4DA87}"/>
              </a:ext>
            </a:extLst>
          </p:cNvPr>
          <p:cNvSpPr>
            <a:spLocks noGrp="1"/>
          </p:cNvSpPr>
          <p:nvPr>
            <p:ph type="dt" sz="half" idx="10"/>
          </p:nvPr>
        </p:nvSpPr>
        <p:spPr/>
        <p:txBody>
          <a:bodyPr/>
          <a:lstStyle/>
          <a:p>
            <a:fld id="{8DB29E77-A245-446A-9A64-EC85430616E5}" type="datetimeFigureOut">
              <a:rPr lang="es-CO" smtClean="0"/>
              <a:t>3/05/2018</a:t>
            </a:fld>
            <a:endParaRPr lang="es-CO"/>
          </a:p>
        </p:txBody>
      </p:sp>
      <p:sp>
        <p:nvSpPr>
          <p:cNvPr id="5" name="Marcador de pie de página 4">
            <a:extLst>
              <a:ext uri="{FF2B5EF4-FFF2-40B4-BE49-F238E27FC236}">
                <a16:creationId xmlns:a16="http://schemas.microsoft.com/office/drawing/2014/main" id="{3931A4BF-57F2-461F-B61F-632BA1BBE21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545CF42-4E97-4FE1-9D00-29EF05A4C571}"/>
              </a:ext>
            </a:extLst>
          </p:cNvPr>
          <p:cNvSpPr>
            <a:spLocks noGrp="1"/>
          </p:cNvSpPr>
          <p:nvPr>
            <p:ph type="sldNum" sz="quarter" idx="12"/>
          </p:nvPr>
        </p:nvSpPr>
        <p:spPr/>
        <p:txBody>
          <a:bodyPr/>
          <a:lstStyle/>
          <a:p>
            <a:fld id="{2D3D8160-1733-4327-98D6-530766FD2A69}" type="slidenum">
              <a:rPr lang="es-CO" smtClean="0"/>
              <a:t>‹Nº›</a:t>
            </a:fld>
            <a:endParaRPr lang="es-CO"/>
          </a:p>
        </p:txBody>
      </p:sp>
    </p:spTree>
    <p:extLst>
      <p:ext uri="{BB962C8B-B14F-4D97-AF65-F5344CB8AC3E}">
        <p14:creationId xmlns:p14="http://schemas.microsoft.com/office/powerpoint/2010/main" val="272064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F586A3E-E21B-4E6F-BFC2-02ED99CADE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Imagen 7">
            <a:extLst>
              <a:ext uri="{FF2B5EF4-FFF2-40B4-BE49-F238E27FC236}">
                <a16:creationId xmlns:a16="http://schemas.microsoft.com/office/drawing/2014/main" id="{D73ABA7E-881E-47E5-BBFB-DF5011D2E3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510" y="5685363"/>
            <a:ext cx="2425513" cy="756433"/>
          </a:xfrm>
          <a:prstGeom prst="rect">
            <a:avLst/>
          </a:prstGeom>
        </p:spPr>
      </p:pic>
      <p:sp>
        <p:nvSpPr>
          <p:cNvPr id="2" name="Título 1">
            <a:extLst>
              <a:ext uri="{FF2B5EF4-FFF2-40B4-BE49-F238E27FC236}">
                <a16:creationId xmlns:a16="http://schemas.microsoft.com/office/drawing/2014/main" id="{C550BC0D-49B5-48C0-BABF-E56A515ED4B2}"/>
              </a:ext>
            </a:extLst>
          </p:cNvPr>
          <p:cNvSpPr>
            <a:spLocks noGrp="1"/>
          </p:cNvSpPr>
          <p:nvPr>
            <p:ph type="title"/>
          </p:nvPr>
        </p:nvSpPr>
        <p:spPr>
          <a:xfrm>
            <a:off x="4388868" y="1125154"/>
            <a:ext cx="5107830" cy="1200329"/>
          </a:xfrm>
          <a:noFill/>
        </p:spPr>
        <p:txBody>
          <a:bodyPr wrap="square" rtlCol="0">
            <a:spAutoFit/>
          </a:bodyPr>
          <a:lstStyle>
            <a:lvl1pPr algn="r">
              <a:defRPr lang="es-CO" sz="4000" b="1">
                <a:solidFill>
                  <a:schemeClr val="bg1"/>
                </a:solidFill>
                <a:latin typeface="Arial" panose="020B0604020202020204" pitchFamily="34" charset="0"/>
                <a:ea typeface="+mn-ea"/>
                <a:cs typeface="Arial" panose="020B0604020202020204" pitchFamily="34" charset="0"/>
              </a:defRPr>
            </a:lvl1pPr>
          </a:lstStyle>
          <a:p>
            <a:pPr marL="0" lvl="0"/>
            <a:r>
              <a:rPr lang="es-ES" dirty="0"/>
              <a:t>Haga clic para modificar el estilo</a:t>
            </a:r>
            <a:endParaRPr lang="es-CO" dirty="0"/>
          </a:p>
        </p:txBody>
      </p:sp>
      <p:sp>
        <p:nvSpPr>
          <p:cNvPr id="3" name="Marcador de texto 2">
            <a:extLst>
              <a:ext uri="{FF2B5EF4-FFF2-40B4-BE49-F238E27FC236}">
                <a16:creationId xmlns:a16="http://schemas.microsoft.com/office/drawing/2014/main" id="{B17110E7-50D5-486A-9172-70D21007B11E}"/>
              </a:ext>
            </a:extLst>
          </p:cNvPr>
          <p:cNvSpPr>
            <a:spLocks noGrp="1"/>
          </p:cNvSpPr>
          <p:nvPr>
            <p:ph type="body" idx="1"/>
          </p:nvPr>
        </p:nvSpPr>
        <p:spPr>
          <a:xfrm>
            <a:off x="2660650" y="2658016"/>
            <a:ext cx="6836047" cy="369332"/>
          </a:xfrm>
          <a:noFill/>
        </p:spPr>
        <p:txBody>
          <a:bodyPr wrap="square" rtlCol="0">
            <a:spAutoFit/>
          </a:bodyPr>
          <a:lstStyle>
            <a:lvl1pPr>
              <a:defRPr lang="es-ES" sz="2000" b="1">
                <a:solidFill>
                  <a:schemeClr val="bg1"/>
                </a:solidFill>
              </a:defRPr>
            </a:lvl1pPr>
          </a:lstStyle>
          <a:p>
            <a:pPr marL="285750" lvl="0" indent="-285750" algn="ctr">
              <a:buClr>
                <a:srgbClr val="EF7918"/>
              </a:buClr>
              <a:buSzPct val="104000"/>
              <a:buFont typeface="Courier New" panose="02070309020205020404" pitchFamily="49" charset="0"/>
              <a:buChar char="o"/>
            </a:pPr>
            <a:r>
              <a:rPr lang="es-ES" dirty="0"/>
              <a:t>Editar los estilos de texto del patrón</a:t>
            </a:r>
          </a:p>
        </p:txBody>
      </p:sp>
      <p:sp>
        <p:nvSpPr>
          <p:cNvPr id="4" name="Marcador de fecha 3">
            <a:extLst>
              <a:ext uri="{FF2B5EF4-FFF2-40B4-BE49-F238E27FC236}">
                <a16:creationId xmlns:a16="http://schemas.microsoft.com/office/drawing/2014/main" id="{13C083A4-FF6B-4FE0-B04D-726911B2DFF3}"/>
              </a:ext>
            </a:extLst>
          </p:cNvPr>
          <p:cNvSpPr>
            <a:spLocks noGrp="1"/>
          </p:cNvSpPr>
          <p:nvPr>
            <p:ph type="dt" sz="half" idx="10"/>
          </p:nvPr>
        </p:nvSpPr>
        <p:spPr/>
        <p:txBody>
          <a:bodyPr/>
          <a:lstStyle/>
          <a:p>
            <a:fld id="{8DB29E77-A245-446A-9A64-EC85430616E5}" type="datetimeFigureOut">
              <a:rPr lang="es-CO" smtClean="0"/>
              <a:t>3/05/2018</a:t>
            </a:fld>
            <a:endParaRPr lang="es-CO"/>
          </a:p>
        </p:txBody>
      </p:sp>
      <p:sp>
        <p:nvSpPr>
          <p:cNvPr id="5" name="Marcador de pie de página 4">
            <a:extLst>
              <a:ext uri="{FF2B5EF4-FFF2-40B4-BE49-F238E27FC236}">
                <a16:creationId xmlns:a16="http://schemas.microsoft.com/office/drawing/2014/main" id="{29E4BFAD-054D-4507-B0D9-CB0BCB0A190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2243696-5AC2-4B8F-9D2E-8E3FAC4FF9DB}"/>
              </a:ext>
            </a:extLst>
          </p:cNvPr>
          <p:cNvSpPr>
            <a:spLocks noGrp="1"/>
          </p:cNvSpPr>
          <p:nvPr>
            <p:ph type="sldNum" sz="quarter" idx="12"/>
          </p:nvPr>
        </p:nvSpPr>
        <p:spPr/>
        <p:txBody>
          <a:bodyPr/>
          <a:lstStyle/>
          <a:p>
            <a:fld id="{2D3D8160-1733-4327-98D6-530766FD2A69}" type="slidenum">
              <a:rPr lang="es-CO" smtClean="0"/>
              <a:t>‹Nº›</a:t>
            </a:fld>
            <a:endParaRPr lang="es-CO"/>
          </a:p>
        </p:txBody>
      </p:sp>
      <p:pic>
        <p:nvPicPr>
          <p:cNvPr id="9" name="Imagen 8">
            <a:extLst>
              <a:ext uri="{FF2B5EF4-FFF2-40B4-BE49-F238E27FC236}">
                <a16:creationId xmlns:a16="http://schemas.microsoft.com/office/drawing/2014/main" id="{2B222CE5-B723-42EE-81D2-7DF27FBF88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96697" y="1316034"/>
            <a:ext cx="600439" cy="914222"/>
          </a:xfrm>
          <a:prstGeom prst="rect">
            <a:avLst/>
          </a:prstGeom>
        </p:spPr>
      </p:pic>
    </p:spTree>
    <p:extLst>
      <p:ext uri="{BB962C8B-B14F-4D97-AF65-F5344CB8AC3E}">
        <p14:creationId xmlns:p14="http://schemas.microsoft.com/office/powerpoint/2010/main" val="1721792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35117E8-7C85-4367-A40F-6BE017C609DB}"/>
              </a:ext>
            </a:extLst>
          </p:cNvPr>
          <p:cNvSpPr>
            <a:spLocks noGrp="1"/>
          </p:cNvSpPr>
          <p:nvPr>
            <p:ph type="dt" sz="half" idx="10"/>
          </p:nvPr>
        </p:nvSpPr>
        <p:spPr/>
        <p:txBody>
          <a:bodyPr/>
          <a:lstStyle/>
          <a:p>
            <a:fld id="{8DB29E77-A245-446A-9A64-EC85430616E5}" type="datetimeFigureOut">
              <a:rPr lang="es-CO" smtClean="0"/>
              <a:t>3/05/2018</a:t>
            </a:fld>
            <a:endParaRPr lang="es-CO"/>
          </a:p>
        </p:txBody>
      </p:sp>
      <p:sp>
        <p:nvSpPr>
          <p:cNvPr id="3" name="Marcador de pie de página 2">
            <a:extLst>
              <a:ext uri="{FF2B5EF4-FFF2-40B4-BE49-F238E27FC236}">
                <a16:creationId xmlns:a16="http://schemas.microsoft.com/office/drawing/2014/main" id="{7CD3939B-620A-48C2-B6F7-E71AA8102B6B}"/>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8072A3AA-FA34-47CA-9EBB-3AAF14964E1E}"/>
              </a:ext>
            </a:extLst>
          </p:cNvPr>
          <p:cNvSpPr>
            <a:spLocks noGrp="1"/>
          </p:cNvSpPr>
          <p:nvPr>
            <p:ph type="sldNum" sz="quarter" idx="12"/>
          </p:nvPr>
        </p:nvSpPr>
        <p:spPr/>
        <p:txBody>
          <a:bodyPr/>
          <a:lstStyle/>
          <a:p>
            <a:fld id="{2D3D8160-1733-4327-98D6-530766FD2A69}" type="slidenum">
              <a:rPr lang="es-CO" smtClean="0"/>
              <a:t>‹Nº›</a:t>
            </a:fld>
            <a:endParaRPr lang="es-CO"/>
          </a:p>
        </p:txBody>
      </p:sp>
      <p:pic>
        <p:nvPicPr>
          <p:cNvPr id="5" name="Imagen 4">
            <a:extLst>
              <a:ext uri="{FF2B5EF4-FFF2-40B4-BE49-F238E27FC236}">
                <a16:creationId xmlns:a16="http://schemas.microsoft.com/office/drawing/2014/main" id="{AB9CD066-FB81-46B8-9E22-5A3D5CE471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Imagen 5">
            <a:extLst>
              <a:ext uri="{FF2B5EF4-FFF2-40B4-BE49-F238E27FC236}">
                <a16:creationId xmlns:a16="http://schemas.microsoft.com/office/drawing/2014/main" id="{762053E4-ECE8-403E-9FAC-F55A0D25BA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357" y="1330603"/>
            <a:ext cx="4153500" cy="1295333"/>
          </a:xfrm>
          <a:prstGeom prst="rect">
            <a:avLst/>
          </a:prstGeom>
        </p:spPr>
      </p:pic>
    </p:spTree>
    <p:extLst>
      <p:ext uri="{BB962C8B-B14F-4D97-AF65-F5344CB8AC3E}">
        <p14:creationId xmlns:p14="http://schemas.microsoft.com/office/powerpoint/2010/main" val="32665323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074A2D9-A2F6-434A-9F1F-7DACD1128CA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5" y="0"/>
            <a:ext cx="12179809" cy="6858000"/>
          </a:xfrm>
          <a:prstGeom prst="rect">
            <a:avLst/>
          </a:prstGeom>
        </p:spPr>
      </p:pic>
      <p:sp>
        <p:nvSpPr>
          <p:cNvPr id="2" name="Marcador de título 1">
            <a:extLst>
              <a:ext uri="{FF2B5EF4-FFF2-40B4-BE49-F238E27FC236}">
                <a16:creationId xmlns:a16="http://schemas.microsoft.com/office/drawing/2014/main" id="{31FF6CE9-DF85-4F10-A29D-20991760F8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CO" sz="4400" b="1" dirty="0">
                <a:solidFill>
                  <a:srgbClr val="023F86"/>
                </a:solidFill>
                <a:latin typeface="Arial" panose="020B0604020202020204" pitchFamily="34" charset="0"/>
                <a:cs typeface="Arial" panose="020B0604020202020204" pitchFamily="34" charset="0"/>
              </a:rPr>
              <a:t>Título </a:t>
            </a:r>
            <a:endParaRPr lang="es-CO" dirty="0"/>
          </a:p>
        </p:txBody>
      </p:sp>
      <p:sp>
        <p:nvSpPr>
          <p:cNvPr id="3" name="Marcador de texto 2">
            <a:extLst>
              <a:ext uri="{FF2B5EF4-FFF2-40B4-BE49-F238E27FC236}">
                <a16:creationId xmlns:a16="http://schemas.microsoft.com/office/drawing/2014/main" id="{4D78FA8D-3A81-4E09-B74F-A8F365A456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algn="ctr">
              <a:buClr>
                <a:srgbClr val="EF7918"/>
              </a:buClr>
              <a:buSzPct val="104000"/>
            </a:pPr>
            <a:r>
              <a:rPr lang="es-CO" dirty="0"/>
              <a:t>Subtítulo </a:t>
            </a:r>
          </a:p>
          <a:p>
            <a:pPr algn="ctr">
              <a:buClr>
                <a:srgbClr val="EF7918"/>
              </a:buClr>
              <a:buSzPct val="104000"/>
            </a:pPr>
            <a:endParaRPr lang="es-CO" dirty="0"/>
          </a:p>
        </p:txBody>
      </p:sp>
      <p:sp>
        <p:nvSpPr>
          <p:cNvPr id="4" name="Marcador de fecha 3">
            <a:extLst>
              <a:ext uri="{FF2B5EF4-FFF2-40B4-BE49-F238E27FC236}">
                <a16:creationId xmlns:a16="http://schemas.microsoft.com/office/drawing/2014/main" id="{ABF230E9-081A-4CB4-809C-B72FA5B2DD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29E77-A245-446A-9A64-EC85430616E5}" type="datetimeFigureOut">
              <a:rPr lang="es-CO" smtClean="0"/>
              <a:t>3/05/2018</a:t>
            </a:fld>
            <a:endParaRPr lang="es-CO"/>
          </a:p>
        </p:txBody>
      </p:sp>
      <p:sp>
        <p:nvSpPr>
          <p:cNvPr id="5" name="Marcador de pie de página 4">
            <a:extLst>
              <a:ext uri="{FF2B5EF4-FFF2-40B4-BE49-F238E27FC236}">
                <a16:creationId xmlns:a16="http://schemas.microsoft.com/office/drawing/2014/main" id="{8996E440-92B7-4DCA-B160-B7CEBB8ACD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E2EDC709-FAB4-4297-AD42-2312E588D4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3D8160-1733-4327-98D6-530766FD2A69}" type="slidenum">
              <a:rPr lang="es-CO" smtClean="0"/>
              <a:t>‹Nº›</a:t>
            </a:fld>
            <a:endParaRPr lang="es-CO"/>
          </a:p>
        </p:txBody>
      </p:sp>
    </p:spTree>
    <p:extLst>
      <p:ext uri="{BB962C8B-B14F-4D97-AF65-F5344CB8AC3E}">
        <p14:creationId xmlns:p14="http://schemas.microsoft.com/office/powerpoint/2010/main" val="1527233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A829E0-1D40-4AE0-B6E8-6606DEEAD96D}"/>
              </a:ext>
            </a:extLst>
          </p:cNvPr>
          <p:cNvSpPr>
            <a:spLocks noGrp="1"/>
          </p:cNvSpPr>
          <p:nvPr>
            <p:ph type="ctrTitle"/>
          </p:nvPr>
        </p:nvSpPr>
        <p:spPr>
          <a:xfrm>
            <a:off x="2648" y="1522167"/>
            <a:ext cx="5724939" cy="978729"/>
          </a:xfrm>
        </p:spPr>
        <p:txBody>
          <a:bodyPr/>
          <a:lstStyle/>
          <a:p>
            <a:r>
              <a:rPr lang="es-ES" sz="3200" dirty="0"/>
              <a:t>Verificación Quinquenal de Fronteras Comerciales</a:t>
            </a:r>
          </a:p>
        </p:txBody>
      </p:sp>
      <p:sp>
        <p:nvSpPr>
          <p:cNvPr id="7" name="Subtítulo 2">
            <a:extLst>
              <a:ext uri="{FF2B5EF4-FFF2-40B4-BE49-F238E27FC236}">
                <a16:creationId xmlns:a16="http://schemas.microsoft.com/office/drawing/2014/main" id="{F9AD4B29-96B7-41E0-828E-42B054CC968D}"/>
              </a:ext>
            </a:extLst>
          </p:cNvPr>
          <p:cNvSpPr>
            <a:spLocks noGrp="1"/>
          </p:cNvSpPr>
          <p:nvPr>
            <p:ph type="subTitle" idx="1"/>
          </p:nvPr>
        </p:nvSpPr>
        <p:spPr>
          <a:xfrm>
            <a:off x="309153" y="3146166"/>
            <a:ext cx="5111931" cy="774571"/>
          </a:xfrm>
        </p:spPr>
        <p:txBody>
          <a:bodyPr/>
          <a:lstStyle/>
          <a:p>
            <a:r>
              <a:rPr lang="es-ES" dirty="0"/>
              <a:t>Seguimiento CNO - XM</a:t>
            </a:r>
          </a:p>
          <a:p>
            <a:r>
              <a:rPr lang="es-ES" dirty="0"/>
              <a:t>Mayo 03 de 2018</a:t>
            </a:r>
          </a:p>
        </p:txBody>
      </p:sp>
    </p:spTree>
    <p:extLst>
      <p:ext uri="{BB962C8B-B14F-4D97-AF65-F5344CB8AC3E}">
        <p14:creationId xmlns:p14="http://schemas.microsoft.com/office/powerpoint/2010/main" val="3356178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56E8BA-B384-46D5-899C-B30CC92EFE27}"/>
              </a:ext>
            </a:extLst>
          </p:cNvPr>
          <p:cNvSpPr>
            <a:spLocks noGrp="1"/>
          </p:cNvSpPr>
          <p:nvPr>
            <p:ph type="title"/>
          </p:nvPr>
        </p:nvSpPr>
        <p:spPr>
          <a:xfrm>
            <a:off x="215348" y="424054"/>
            <a:ext cx="8871065" cy="757130"/>
          </a:xfrm>
        </p:spPr>
        <p:txBody>
          <a:bodyPr/>
          <a:lstStyle/>
          <a:p>
            <a:r>
              <a:rPr lang="es-CO" sz="2400" dirty="0"/>
              <a:t>Taller Aclaratorio – CNO – CAC – Terceros Verificadores – Agentes y </a:t>
            </a:r>
            <a:r>
              <a:rPr lang="es-CO" sz="2400" dirty="0" err="1"/>
              <a:t>XM</a:t>
            </a:r>
            <a:r>
              <a:rPr lang="es-CO" sz="2400" dirty="0"/>
              <a:t> (16-04-18)</a:t>
            </a:r>
          </a:p>
        </p:txBody>
      </p:sp>
      <p:sp>
        <p:nvSpPr>
          <p:cNvPr id="3" name="Marcador de contenido 2">
            <a:extLst>
              <a:ext uri="{FF2B5EF4-FFF2-40B4-BE49-F238E27FC236}">
                <a16:creationId xmlns:a16="http://schemas.microsoft.com/office/drawing/2014/main" id="{DC50FF90-6197-4F5E-A47E-F5DE1FFCB6C3}"/>
              </a:ext>
            </a:extLst>
          </p:cNvPr>
          <p:cNvSpPr>
            <a:spLocks noGrp="1"/>
          </p:cNvSpPr>
          <p:nvPr>
            <p:ph idx="1"/>
          </p:nvPr>
        </p:nvSpPr>
        <p:spPr>
          <a:xfrm>
            <a:off x="520147" y="1573834"/>
            <a:ext cx="10515600" cy="4351338"/>
          </a:xfrm>
        </p:spPr>
        <p:txBody>
          <a:bodyPr>
            <a:normAutofit/>
          </a:bodyPr>
          <a:lstStyle/>
          <a:p>
            <a:r>
              <a:rPr lang="es-CO" b="1" u="sng" dirty="0"/>
              <a:t>DESARROLLO:</a:t>
            </a:r>
            <a:endParaRPr lang="es-CO" dirty="0"/>
          </a:p>
          <a:p>
            <a:r>
              <a:rPr lang="es-CO" dirty="0"/>
              <a:t>- Presentación general del CNO.</a:t>
            </a:r>
          </a:p>
          <a:p>
            <a:r>
              <a:rPr lang="es-CO" dirty="0"/>
              <a:t>- Aplicación de los acuerdos:</a:t>
            </a:r>
          </a:p>
          <a:p>
            <a:pPr marL="285750" indent="-285750">
              <a:buFont typeface="Wingdings" panose="05000000000000000000" pitchFamily="2" charset="2"/>
              <a:buChar char="ü"/>
            </a:pPr>
            <a:r>
              <a:rPr lang="es-CO" dirty="0"/>
              <a:t>Acuerdos CNO 701: mayo de 2014 a agosto de 2017: protección de la medida</a:t>
            </a:r>
          </a:p>
          <a:p>
            <a:pPr marL="285750" indent="-285750">
              <a:buFont typeface="Wingdings" panose="05000000000000000000" pitchFamily="2" charset="2"/>
              <a:buChar char="ü"/>
            </a:pPr>
            <a:r>
              <a:rPr lang="es-CO" dirty="0"/>
              <a:t>Acuerdos CNO 1004: agosto de 2017 a febrero de 2018. Protección de la medida, considerando ciberseguridad y riesgos</a:t>
            </a:r>
          </a:p>
          <a:p>
            <a:pPr marL="285750" indent="-285750">
              <a:buFont typeface="Wingdings" panose="05000000000000000000" pitchFamily="2" charset="2"/>
              <a:buChar char="ü"/>
            </a:pPr>
            <a:r>
              <a:rPr lang="es-CO" dirty="0"/>
              <a:t>Acuerdos CNO 1043 2018: febrero 26 de 2018 hasta hoy. Aclara el anterior </a:t>
            </a:r>
          </a:p>
          <a:p>
            <a:r>
              <a:rPr lang="es-CO" dirty="0"/>
              <a:t>Cada acuerdo permitió que los agentes fueran actualizando sus equipos con las</a:t>
            </a:r>
          </a:p>
          <a:p>
            <a:r>
              <a:rPr lang="es-CO" dirty="0"/>
              <a:t>- Resolución que afecta:</a:t>
            </a:r>
          </a:p>
          <a:p>
            <a:pPr lvl="0"/>
            <a:r>
              <a:rPr lang="es-CO" dirty="0"/>
              <a:t>Artículo 17 de la Resolución CREG 038 de 2014.</a:t>
            </a:r>
          </a:p>
          <a:p>
            <a:endParaRPr lang="es-CO" dirty="0"/>
          </a:p>
          <a:p>
            <a:r>
              <a:rPr lang="es-CO" dirty="0"/>
              <a:t>Condiciones mínimas de seguridad e integridad para la transmisión de las lecturas desde los medidores hacia el centro de gestión de medidas y entre este último al </a:t>
            </a:r>
            <a:r>
              <a:rPr lang="es-CO" dirty="0" err="1"/>
              <a:t>ASIC</a:t>
            </a:r>
            <a:r>
              <a:rPr lang="es-CO" dirty="0"/>
              <a:t>.</a:t>
            </a:r>
          </a:p>
          <a:p>
            <a:pPr marL="285750" indent="-285750">
              <a:buFont typeface="Wingdings" panose="05000000000000000000" pitchFamily="2" charset="2"/>
              <a:buChar char="Ø"/>
            </a:pPr>
            <a:endParaRPr lang="es-ES" sz="2000" dirty="0"/>
          </a:p>
          <a:p>
            <a:pPr marL="285750" indent="-285750">
              <a:buFont typeface="Wingdings" panose="05000000000000000000" pitchFamily="2" charset="2"/>
              <a:buChar char="Ø"/>
            </a:pPr>
            <a:endParaRPr lang="es-ES" sz="2000" dirty="0"/>
          </a:p>
          <a:p>
            <a:pPr marL="285750" indent="-285750">
              <a:buFont typeface="Wingdings" panose="05000000000000000000" pitchFamily="2" charset="2"/>
              <a:buChar char="Ø"/>
            </a:pPr>
            <a:endParaRPr lang="es-ES" sz="2000" dirty="0"/>
          </a:p>
          <a:p>
            <a:pPr marL="285750" indent="-285750">
              <a:buFont typeface="Wingdings" panose="05000000000000000000" pitchFamily="2" charset="2"/>
              <a:buChar char="Ø"/>
            </a:pPr>
            <a:endParaRPr lang="es-ES" sz="2000" dirty="0"/>
          </a:p>
          <a:p>
            <a:endParaRPr lang="es-CO" sz="2000" dirty="0"/>
          </a:p>
        </p:txBody>
      </p:sp>
    </p:spTree>
    <p:extLst>
      <p:ext uri="{BB962C8B-B14F-4D97-AF65-F5344CB8AC3E}">
        <p14:creationId xmlns:p14="http://schemas.microsoft.com/office/powerpoint/2010/main" val="3225159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355D3E-11FD-46FB-A03B-0262B944EB10}"/>
              </a:ext>
            </a:extLst>
          </p:cNvPr>
          <p:cNvSpPr>
            <a:spLocks noGrp="1"/>
          </p:cNvSpPr>
          <p:nvPr>
            <p:ph type="title"/>
          </p:nvPr>
        </p:nvSpPr>
        <p:spPr>
          <a:xfrm>
            <a:off x="453190" y="359463"/>
            <a:ext cx="8871065" cy="590931"/>
          </a:xfrm>
        </p:spPr>
        <p:txBody>
          <a:bodyPr/>
          <a:lstStyle/>
          <a:p>
            <a:r>
              <a:rPr lang="es-CO" dirty="0"/>
              <a:t>Inquietudes - Taller</a:t>
            </a:r>
          </a:p>
        </p:txBody>
      </p:sp>
      <p:sp>
        <p:nvSpPr>
          <p:cNvPr id="3" name="Marcador de contenido 2">
            <a:extLst>
              <a:ext uri="{FF2B5EF4-FFF2-40B4-BE49-F238E27FC236}">
                <a16:creationId xmlns:a16="http://schemas.microsoft.com/office/drawing/2014/main" id="{C66B66ED-C004-4032-B2D1-E39888E27FB5}"/>
              </a:ext>
            </a:extLst>
          </p:cNvPr>
          <p:cNvSpPr>
            <a:spLocks noGrp="1"/>
          </p:cNvSpPr>
          <p:nvPr>
            <p:ph idx="1"/>
          </p:nvPr>
        </p:nvSpPr>
        <p:spPr>
          <a:xfrm>
            <a:off x="332526" y="1353778"/>
            <a:ext cx="10515600" cy="5167338"/>
          </a:xfrm>
        </p:spPr>
        <p:txBody>
          <a:bodyPr>
            <a:noAutofit/>
          </a:bodyPr>
          <a:lstStyle/>
          <a:p>
            <a:pPr marL="285750" indent="-285750" algn="just">
              <a:buFontTx/>
              <a:buChar char="-"/>
            </a:pPr>
            <a:r>
              <a:rPr lang="es-CO" sz="1200" dirty="0"/>
              <a:t>Aplicación de los acuerdos, de acuerdo a la vigencia de las fronteras.</a:t>
            </a:r>
          </a:p>
          <a:p>
            <a:pPr marL="285750" indent="-285750" algn="just">
              <a:buFontTx/>
              <a:buChar char="-"/>
            </a:pPr>
            <a:r>
              <a:rPr lang="es-CO" sz="1200" dirty="0"/>
              <a:t>Acuerdo 701 de 2014: Que mecanismo de protección de datos puede ser utilizado. Que se define como otros mecanismos de protección.</a:t>
            </a:r>
          </a:p>
          <a:p>
            <a:pPr marL="285750" indent="-285750" algn="just">
              <a:buFontTx/>
              <a:buChar char="-"/>
            </a:pPr>
            <a:r>
              <a:rPr lang="es-CO" sz="1200" dirty="0"/>
              <a:t>Niveles de acceso 1 y 2, cual es el responsabilidad  del verificador con este tema, el verificador necesita las claves? Estas claves se las deben entregar al tercero. </a:t>
            </a:r>
          </a:p>
          <a:p>
            <a:pPr marL="285750" indent="-285750" algn="just">
              <a:buFontTx/>
              <a:buChar char="-"/>
            </a:pPr>
            <a:r>
              <a:rPr lang="es-CO" sz="1200" dirty="0"/>
              <a:t>Articulo 17 da afectación de la medida.</a:t>
            </a:r>
          </a:p>
          <a:p>
            <a:pPr marL="285750" indent="-285750" algn="just">
              <a:buFontTx/>
              <a:buChar char="-"/>
            </a:pPr>
            <a:r>
              <a:rPr lang="es-CO" sz="1200" dirty="0"/>
              <a:t>Sobre burden: el algunas fronteras el cálculo del burden les da por debajo del 25%, pero hay laboratorios que sustentan que la calibración realizada cumple los requisitos. Esto para transformadores de potencia nominal inferior a 10 VA. Este tema es aceptable?</a:t>
            </a:r>
          </a:p>
          <a:p>
            <a:pPr marL="285750" indent="-285750" algn="just">
              <a:buFontTx/>
              <a:buChar char="-"/>
            </a:pPr>
            <a:r>
              <a:rPr lang="es-CO" sz="1200" dirty="0"/>
              <a:t>Que valores de consumo para los medidores deben ser asumidos por los agentes para realizar el calculo de burden, los de la ficha técnica o valores que toman los agentes de acuerdo a normas internacionales.</a:t>
            </a:r>
          </a:p>
          <a:p>
            <a:pPr marL="285750" indent="-285750" algn="just">
              <a:buFontTx/>
              <a:buChar char="-"/>
            </a:pPr>
            <a:r>
              <a:rPr lang="es-CO" sz="1200" dirty="0"/>
              <a:t>Establecer de manera formal, los criterios técnicos (tales como datos de los medidores de potencia por características técnicas y cableado) a tener en cuenta para la realización del cálculo del Burden para los transformadores de medida, esto con el fin de unificar esos criterios para todos los representantes de frontera y demás actores en el proceso de comercialización de energía eléctrica.</a:t>
            </a:r>
          </a:p>
          <a:p>
            <a:pPr marL="285750" indent="-285750" algn="just">
              <a:buFontTx/>
              <a:buChar char="-"/>
            </a:pPr>
            <a:endParaRPr lang="es-CO" sz="1200" dirty="0"/>
          </a:p>
          <a:p>
            <a:pPr algn="just"/>
            <a:r>
              <a:rPr lang="es-CO" sz="1200" b="1" u="sng" dirty="0"/>
              <a:t>Compromisos:</a:t>
            </a:r>
          </a:p>
          <a:p>
            <a:pPr algn="just"/>
            <a:r>
              <a:rPr lang="es-CO" sz="1200" dirty="0"/>
              <a:t>- Agentes y Terceros enviar las inquietudes sobre burden y acuerdos </a:t>
            </a:r>
            <a:r>
              <a:rPr lang="es-CO" sz="1200" dirty="0" err="1"/>
              <a:t>CNO</a:t>
            </a:r>
            <a:r>
              <a:rPr lang="es-CO" sz="1200" dirty="0"/>
              <a:t>. </a:t>
            </a:r>
            <a:r>
              <a:rPr lang="es-CO" sz="1200" b="1" dirty="0"/>
              <a:t>OK</a:t>
            </a:r>
          </a:p>
          <a:p>
            <a:pPr algn="just"/>
            <a:r>
              <a:rPr lang="es-CO" sz="1200" dirty="0"/>
              <a:t>- CNO: Expedir un concepto o aclaración por parte del CNO sobre la transición o aplicación de los acuerdos en caso de reemplazo de equipos: comisión de ciberseguridad y estudio jurídico para terminar el medio de concepto o aclaración. Definir que es mecanismo robusto, en el acuerdo 1043. Dar una aclaración. </a:t>
            </a:r>
            <a:r>
              <a:rPr lang="es-CO" sz="1200" b="1" dirty="0"/>
              <a:t>OK</a:t>
            </a:r>
          </a:p>
          <a:p>
            <a:pPr algn="just"/>
            <a:r>
              <a:rPr lang="es-CO" sz="1200" dirty="0"/>
              <a:t>- Los terceros darán alcance a los informes que aplique.</a:t>
            </a:r>
          </a:p>
          <a:p>
            <a:pPr algn="just"/>
            <a:r>
              <a:rPr lang="es-CO" sz="1200" dirty="0"/>
              <a:t>* Actualmente estamos a la espera de aclaraciones por parte del </a:t>
            </a:r>
            <a:r>
              <a:rPr lang="es-CO" sz="1200" dirty="0" err="1"/>
              <a:t>CNO</a:t>
            </a:r>
            <a:r>
              <a:rPr lang="es-CO" sz="1200" dirty="0"/>
              <a:t>, sobre los Acuerdos 701 de 2014, 1043 de 2014 y 1004 de 2018, y burden. </a:t>
            </a:r>
          </a:p>
          <a:p>
            <a:pPr marL="285750" indent="-285750" algn="just">
              <a:buFontTx/>
              <a:buChar char="-"/>
            </a:pPr>
            <a:endParaRPr lang="es-CO" sz="1200" dirty="0"/>
          </a:p>
          <a:p>
            <a:pPr marL="285750" indent="-285750" algn="just">
              <a:buFontTx/>
              <a:buChar char="-"/>
            </a:pPr>
            <a:endParaRPr lang="es-CO" sz="1200" dirty="0"/>
          </a:p>
          <a:p>
            <a:pPr algn="just"/>
            <a:endParaRPr lang="es-CO" sz="1200" dirty="0"/>
          </a:p>
          <a:p>
            <a:pPr marL="285750" indent="-285750" algn="just">
              <a:buFontTx/>
              <a:buChar char="-"/>
            </a:pPr>
            <a:endParaRPr lang="es-CO" sz="1200" dirty="0"/>
          </a:p>
          <a:p>
            <a:pPr algn="just"/>
            <a:r>
              <a:rPr lang="es-CO" sz="1200" dirty="0"/>
              <a:t> </a:t>
            </a:r>
          </a:p>
          <a:p>
            <a:pPr marL="285750" indent="-285750" algn="just">
              <a:buFontTx/>
              <a:buChar char="-"/>
            </a:pPr>
            <a:endParaRPr lang="es-CO" sz="1200" dirty="0"/>
          </a:p>
          <a:p>
            <a:pPr marL="285750" indent="-285750" algn="just">
              <a:buFontTx/>
              <a:buChar char="-"/>
            </a:pPr>
            <a:endParaRPr lang="es-CO" sz="1200" dirty="0"/>
          </a:p>
        </p:txBody>
      </p:sp>
    </p:spTree>
    <p:extLst>
      <p:ext uri="{BB962C8B-B14F-4D97-AF65-F5344CB8AC3E}">
        <p14:creationId xmlns:p14="http://schemas.microsoft.com/office/powerpoint/2010/main" val="2239266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463A6A-A6F2-4A1C-942B-58E3989FA2E4}"/>
              </a:ext>
            </a:extLst>
          </p:cNvPr>
          <p:cNvSpPr>
            <a:spLocks noGrp="1"/>
          </p:cNvSpPr>
          <p:nvPr>
            <p:ph type="title"/>
          </p:nvPr>
        </p:nvSpPr>
        <p:spPr>
          <a:xfrm>
            <a:off x="427383" y="349825"/>
            <a:ext cx="8871065" cy="978729"/>
          </a:xfrm>
        </p:spPr>
        <p:txBody>
          <a:bodyPr/>
          <a:lstStyle/>
          <a:p>
            <a:r>
              <a:rPr lang="es-CO" sz="3200" dirty="0"/>
              <a:t>Recomendaciones - Verificación Quinquenal 2017 - 2022</a:t>
            </a:r>
          </a:p>
        </p:txBody>
      </p:sp>
      <p:graphicFrame>
        <p:nvGraphicFramePr>
          <p:cNvPr id="4" name="Marcador de contenido 3">
            <a:extLst>
              <a:ext uri="{FF2B5EF4-FFF2-40B4-BE49-F238E27FC236}">
                <a16:creationId xmlns:a16="http://schemas.microsoft.com/office/drawing/2014/main" id="{FAE62F23-2A2B-42B7-AF88-969869CBE1D4}"/>
              </a:ext>
            </a:extLst>
          </p:cNvPr>
          <p:cNvGraphicFramePr>
            <a:graphicFrameLocks/>
          </p:cNvGraphicFramePr>
          <p:nvPr>
            <p:extLst>
              <p:ext uri="{D42A27DB-BD31-4B8C-83A1-F6EECF244321}">
                <p14:modId xmlns:p14="http://schemas.microsoft.com/office/powerpoint/2010/main" val="2669052195"/>
              </p:ext>
            </p:extLst>
          </p:nvPr>
        </p:nvGraphicFramePr>
        <p:xfrm>
          <a:off x="738791" y="1897431"/>
          <a:ext cx="10074983" cy="4058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627A5B87-F876-455F-8689-6295DF263E31}"/>
              </a:ext>
            </a:extLst>
          </p:cNvPr>
          <p:cNvSpPr/>
          <p:nvPr/>
        </p:nvSpPr>
        <p:spPr>
          <a:xfrm>
            <a:off x="1692910" y="6114863"/>
            <a:ext cx="8166743" cy="57606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b="1" dirty="0"/>
              <a:t>Recomendaciones XM - Agentes</a:t>
            </a:r>
          </a:p>
        </p:txBody>
      </p:sp>
    </p:spTree>
    <p:extLst>
      <p:ext uri="{BB962C8B-B14F-4D97-AF65-F5344CB8AC3E}">
        <p14:creationId xmlns:p14="http://schemas.microsoft.com/office/powerpoint/2010/main" val="433582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99908A-9A3A-441D-9C39-382297971985}"/>
              </a:ext>
            </a:extLst>
          </p:cNvPr>
          <p:cNvSpPr>
            <a:spLocks noGrp="1"/>
          </p:cNvSpPr>
          <p:nvPr>
            <p:ph type="title"/>
          </p:nvPr>
        </p:nvSpPr>
        <p:spPr>
          <a:xfrm>
            <a:off x="321366" y="304664"/>
            <a:ext cx="8871065" cy="1089529"/>
          </a:xfrm>
        </p:spPr>
        <p:txBody>
          <a:bodyPr/>
          <a:lstStyle/>
          <a:p>
            <a:r>
              <a:rPr lang="es-CO" dirty="0"/>
              <a:t>Varios Verificación Quinquenal 2017 - 2022</a:t>
            </a:r>
          </a:p>
        </p:txBody>
      </p:sp>
      <p:grpSp>
        <p:nvGrpSpPr>
          <p:cNvPr id="4" name="3 Grupo">
            <a:extLst>
              <a:ext uri="{FF2B5EF4-FFF2-40B4-BE49-F238E27FC236}">
                <a16:creationId xmlns:a16="http://schemas.microsoft.com/office/drawing/2014/main" id="{AF111B8F-ADD7-4752-9793-79BCAAAF96E0}"/>
              </a:ext>
            </a:extLst>
          </p:cNvPr>
          <p:cNvGrpSpPr>
            <a:grpSpLocks/>
          </p:cNvGrpSpPr>
          <p:nvPr/>
        </p:nvGrpSpPr>
        <p:grpSpPr bwMode="auto">
          <a:xfrm>
            <a:off x="735688" y="1394193"/>
            <a:ext cx="9324055" cy="5005423"/>
            <a:chOff x="3128733" y="1857885"/>
            <a:chExt cx="6341740" cy="3739649"/>
          </a:xfrm>
        </p:grpSpPr>
        <p:sp>
          <p:nvSpPr>
            <p:cNvPr id="5" name="22 Rectángulo redondeado">
              <a:extLst>
                <a:ext uri="{FF2B5EF4-FFF2-40B4-BE49-F238E27FC236}">
                  <a16:creationId xmlns:a16="http://schemas.microsoft.com/office/drawing/2014/main" id="{B7D23A69-39A8-47D0-8C70-D7C565216B7C}"/>
                </a:ext>
              </a:extLst>
            </p:cNvPr>
            <p:cNvSpPr/>
            <p:nvPr/>
          </p:nvSpPr>
          <p:spPr>
            <a:xfrm>
              <a:off x="3128733" y="1857885"/>
              <a:ext cx="6341740" cy="1180031"/>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lgn="just"/>
              <a:endParaRPr lang="es-CO" sz="1400" dirty="0">
                <a:solidFill>
                  <a:schemeClr val="tx1"/>
                </a:solidFill>
                <a:latin typeface="Arial" panose="020B0604020202020204" pitchFamily="34" charset="0"/>
                <a:cs typeface="Arial" panose="020B0604020202020204" pitchFamily="34" charset="0"/>
              </a:endParaRPr>
            </a:p>
            <a:p>
              <a:pPr algn="just"/>
              <a:endParaRPr lang="es-CO" sz="1400" dirty="0">
                <a:solidFill>
                  <a:schemeClr val="tx1"/>
                </a:solidFill>
                <a:latin typeface="Arial" panose="020B0604020202020204" pitchFamily="34" charset="0"/>
                <a:cs typeface="Arial" panose="020B0604020202020204" pitchFamily="34" charset="0"/>
              </a:endParaRPr>
            </a:p>
            <a:p>
              <a:pPr algn="just"/>
              <a:endParaRPr lang="es-CO" sz="1400" dirty="0">
                <a:solidFill>
                  <a:schemeClr val="tx1"/>
                </a:solidFill>
                <a:latin typeface="Arial" panose="020B0604020202020204" pitchFamily="34" charset="0"/>
                <a:cs typeface="Arial" panose="020B0604020202020204" pitchFamily="34" charset="0"/>
              </a:endParaRPr>
            </a:p>
            <a:p>
              <a:pPr algn="just"/>
              <a:endParaRPr lang="es-CO" sz="1400" dirty="0">
                <a:solidFill>
                  <a:schemeClr val="tx1"/>
                </a:solidFill>
                <a:latin typeface="Arial" panose="020B0604020202020204" pitchFamily="34" charset="0"/>
                <a:cs typeface="Arial" panose="020B0604020202020204" pitchFamily="34" charset="0"/>
              </a:endParaRPr>
            </a:p>
            <a:p>
              <a:pPr algn="just"/>
              <a:endParaRPr lang="es-CO" sz="1400" dirty="0">
                <a:solidFill>
                  <a:schemeClr val="tx1"/>
                </a:solidFill>
                <a:latin typeface="Arial" panose="020B0604020202020204" pitchFamily="34" charset="0"/>
                <a:cs typeface="Arial" panose="020B0604020202020204" pitchFamily="34" charset="0"/>
              </a:endParaRPr>
            </a:p>
          </p:txBody>
        </p:sp>
        <p:sp>
          <p:nvSpPr>
            <p:cNvPr id="6" name="23 Rectángulo redondeado">
              <a:extLst>
                <a:ext uri="{FF2B5EF4-FFF2-40B4-BE49-F238E27FC236}">
                  <a16:creationId xmlns:a16="http://schemas.microsoft.com/office/drawing/2014/main" id="{CCAD2A22-1FF4-4FA4-ADD1-81D42AACC7FC}"/>
                </a:ext>
              </a:extLst>
            </p:cNvPr>
            <p:cNvSpPr/>
            <p:nvPr/>
          </p:nvSpPr>
          <p:spPr>
            <a:xfrm>
              <a:off x="3128733" y="3183288"/>
              <a:ext cx="6341739" cy="1134792"/>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lgn="just"/>
              <a:endParaRPr lang="es-CO" sz="1400" dirty="0">
                <a:solidFill>
                  <a:schemeClr val="tx1"/>
                </a:solidFill>
                <a:latin typeface="Arial" panose="020B0604020202020204" pitchFamily="34" charset="0"/>
                <a:cs typeface="Arial" panose="020B0604020202020204" pitchFamily="34" charset="0"/>
              </a:endParaRPr>
            </a:p>
            <a:p>
              <a:pPr algn="just"/>
              <a:endParaRPr lang="es-CO" sz="1400" dirty="0">
                <a:solidFill>
                  <a:schemeClr val="tx1"/>
                </a:solidFill>
                <a:latin typeface="Arial" panose="020B0604020202020204" pitchFamily="34" charset="0"/>
                <a:cs typeface="Arial" panose="020B0604020202020204" pitchFamily="34" charset="0"/>
              </a:endParaRPr>
            </a:p>
            <a:p>
              <a:pPr algn="just"/>
              <a:endParaRPr lang="es-CO" sz="1400" dirty="0">
                <a:solidFill>
                  <a:schemeClr val="tx1"/>
                </a:solidFill>
                <a:latin typeface="Arial" panose="020B0604020202020204" pitchFamily="34" charset="0"/>
                <a:cs typeface="Arial" panose="020B0604020202020204" pitchFamily="34" charset="0"/>
              </a:endParaRPr>
            </a:p>
            <a:p>
              <a:pPr algn="just"/>
              <a:endParaRPr lang="es-CO" sz="1400" dirty="0">
                <a:solidFill>
                  <a:schemeClr val="tx1"/>
                </a:solidFill>
                <a:latin typeface="Arial" panose="020B0604020202020204" pitchFamily="34" charset="0"/>
                <a:cs typeface="Arial" panose="020B0604020202020204" pitchFamily="34" charset="0"/>
              </a:endParaRPr>
            </a:p>
            <a:p>
              <a:pPr algn="just"/>
              <a:endParaRPr lang="es-CO" sz="1400" dirty="0">
                <a:solidFill>
                  <a:schemeClr val="tx1"/>
                </a:solidFill>
                <a:latin typeface="Arial" panose="020B0604020202020204" pitchFamily="34" charset="0"/>
                <a:cs typeface="Arial" panose="020B0604020202020204" pitchFamily="34" charset="0"/>
              </a:endParaRPr>
            </a:p>
            <a:p>
              <a:pPr algn="just"/>
              <a:endParaRPr lang="es-CO" sz="1400" dirty="0">
                <a:solidFill>
                  <a:schemeClr val="tx1"/>
                </a:solidFill>
                <a:latin typeface="Arial" panose="020B0604020202020204" pitchFamily="34" charset="0"/>
                <a:cs typeface="Arial" panose="020B0604020202020204" pitchFamily="34" charset="0"/>
              </a:endParaRPr>
            </a:p>
          </p:txBody>
        </p:sp>
        <p:sp>
          <p:nvSpPr>
            <p:cNvPr id="7" name="26 Rectángulo redondeado">
              <a:extLst>
                <a:ext uri="{FF2B5EF4-FFF2-40B4-BE49-F238E27FC236}">
                  <a16:creationId xmlns:a16="http://schemas.microsoft.com/office/drawing/2014/main" id="{1C116F7D-8917-4119-81A0-9F84977023D7}"/>
                </a:ext>
              </a:extLst>
            </p:cNvPr>
            <p:cNvSpPr/>
            <p:nvPr/>
          </p:nvSpPr>
          <p:spPr>
            <a:xfrm>
              <a:off x="3128733" y="4463452"/>
              <a:ext cx="6341739" cy="1134082"/>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lgn="just"/>
              <a:endParaRPr lang="es-CO" sz="1600" dirty="0">
                <a:solidFill>
                  <a:schemeClr val="tx1"/>
                </a:solidFill>
                <a:latin typeface="Arial" panose="020B0604020202020204" pitchFamily="34" charset="0"/>
                <a:cs typeface="Arial" panose="020B0604020202020204" pitchFamily="34" charset="0"/>
              </a:endParaRPr>
            </a:p>
            <a:p>
              <a:pPr algn="just"/>
              <a:endParaRPr lang="es-CO" sz="1600" b="1" dirty="0">
                <a:solidFill>
                  <a:schemeClr val="tx1"/>
                </a:solidFill>
                <a:latin typeface="Arial" panose="020B0604020202020204" pitchFamily="34" charset="0"/>
                <a:cs typeface="Arial" panose="020B0604020202020204" pitchFamily="34" charset="0"/>
              </a:endParaRPr>
            </a:p>
            <a:p>
              <a:pPr algn="just"/>
              <a:endParaRPr lang="es-CO" sz="1600" b="1" dirty="0">
                <a:solidFill>
                  <a:schemeClr val="tx1"/>
                </a:solidFill>
                <a:latin typeface="Arial" panose="020B0604020202020204" pitchFamily="34" charset="0"/>
                <a:cs typeface="Arial" panose="020B0604020202020204" pitchFamily="34" charset="0"/>
              </a:endParaRPr>
            </a:p>
            <a:p>
              <a:pPr algn="just"/>
              <a:endParaRPr lang="es-CO" sz="1600" b="1" dirty="0">
                <a:solidFill>
                  <a:schemeClr val="tx1"/>
                </a:solidFill>
                <a:latin typeface="Arial" panose="020B0604020202020204" pitchFamily="34" charset="0"/>
                <a:cs typeface="Arial" panose="020B0604020202020204" pitchFamily="34" charset="0"/>
              </a:endParaRPr>
            </a:p>
            <a:p>
              <a:pPr algn="just"/>
              <a:endParaRPr lang="es-CO" sz="1600" b="1" dirty="0">
                <a:solidFill>
                  <a:schemeClr val="tx1"/>
                </a:solidFill>
                <a:latin typeface="Arial" panose="020B0604020202020204" pitchFamily="34" charset="0"/>
                <a:cs typeface="Arial" panose="020B0604020202020204" pitchFamily="34" charset="0"/>
              </a:endParaRPr>
            </a:p>
            <a:p>
              <a:pPr algn="just"/>
              <a:endParaRPr lang="es-CO" sz="1600" b="1" dirty="0">
                <a:solidFill>
                  <a:schemeClr val="tx1"/>
                </a:solidFill>
                <a:latin typeface="Arial" panose="020B0604020202020204" pitchFamily="34" charset="0"/>
                <a:cs typeface="Arial" panose="020B0604020202020204" pitchFamily="34" charset="0"/>
              </a:endParaRPr>
            </a:p>
            <a:p>
              <a:pPr algn="just"/>
              <a:endParaRPr lang="es-CO" sz="1600" b="1" dirty="0">
                <a:solidFill>
                  <a:schemeClr val="tx1"/>
                </a:solidFill>
                <a:latin typeface="Arial" panose="020B0604020202020204" pitchFamily="34" charset="0"/>
                <a:cs typeface="Arial" panose="020B0604020202020204" pitchFamily="34" charset="0"/>
              </a:endParaRPr>
            </a:p>
          </p:txBody>
        </p:sp>
      </p:grpSp>
      <p:sp>
        <p:nvSpPr>
          <p:cNvPr id="3" name="CuadroTexto 2">
            <a:extLst>
              <a:ext uri="{FF2B5EF4-FFF2-40B4-BE49-F238E27FC236}">
                <a16:creationId xmlns:a16="http://schemas.microsoft.com/office/drawing/2014/main" id="{20924439-EB98-4201-88BB-FAB92753EB04}"/>
              </a:ext>
            </a:extLst>
          </p:cNvPr>
          <p:cNvSpPr txBox="1"/>
          <p:nvPr/>
        </p:nvSpPr>
        <p:spPr>
          <a:xfrm>
            <a:off x="952438" y="3486771"/>
            <a:ext cx="8890553" cy="1169551"/>
          </a:xfrm>
          <a:prstGeom prst="rect">
            <a:avLst/>
          </a:prstGeom>
          <a:noFill/>
        </p:spPr>
        <p:txBody>
          <a:bodyPr wrap="square" rtlCol="0">
            <a:spAutoFit/>
          </a:bodyPr>
          <a:lstStyle/>
          <a:p>
            <a:pPr marL="285750" indent="-285750" algn="just">
              <a:buFontTx/>
              <a:buChar char="-"/>
            </a:pPr>
            <a:r>
              <a:rPr lang="es-CO" sz="1400" dirty="0">
                <a:latin typeface="Arial" panose="020B0604020202020204" pitchFamily="34" charset="0"/>
                <a:cs typeface="Arial" panose="020B0604020202020204" pitchFamily="34" charset="0"/>
              </a:rPr>
              <a:t>Recordar que cuando una frontera tiene hallazgos, la resolución establece que el agente debe normalizar la frontera cumpliendo los plazos de la resolución CREG 157 de 2011.</a:t>
            </a:r>
          </a:p>
          <a:p>
            <a:pPr marL="285750" indent="-285750" algn="just">
              <a:buFontTx/>
              <a:buChar char="-"/>
            </a:pPr>
            <a:r>
              <a:rPr lang="es-CO" sz="1400" dirty="0">
                <a:latin typeface="Arial" panose="020B0604020202020204" pitchFamily="34" charset="0"/>
                <a:cs typeface="Arial" panose="020B0604020202020204" pitchFamily="34" charset="0"/>
              </a:rPr>
              <a:t>Una vez normalice los hallazgos debe solicitar verificación extraordinaria.</a:t>
            </a:r>
          </a:p>
          <a:p>
            <a:pPr marL="285750" indent="-285750" algn="just">
              <a:buFontTx/>
              <a:buChar char="-"/>
            </a:pPr>
            <a:r>
              <a:rPr lang="es-CO" sz="1400" dirty="0">
                <a:latin typeface="Arial" panose="020B0604020202020204" pitchFamily="34" charset="0"/>
                <a:cs typeface="Arial" panose="020B0604020202020204" pitchFamily="34" charset="0"/>
              </a:rPr>
              <a:t>Todo se hace a través del aplicativo de registro fronteras y depende directamente del agente.</a:t>
            </a:r>
          </a:p>
          <a:p>
            <a:endParaRPr lang="es-CO" sz="1400" dirty="0"/>
          </a:p>
        </p:txBody>
      </p:sp>
      <p:sp>
        <p:nvSpPr>
          <p:cNvPr id="8" name="CuadroTexto 7">
            <a:extLst>
              <a:ext uri="{FF2B5EF4-FFF2-40B4-BE49-F238E27FC236}">
                <a16:creationId xmlns:a16="http://schemas.microsoft.com/office/drawing/2014/main" id="{7B005D02-D0E6-443E-8890-2A1AC8EA02CE}"/>
              </a:ext>
            </a:extLst>
          </p:cNvPr>
          <p:cNvSpPr txBox="1"/>
          <p:nvPr/>
        </p:nvSpPr>
        <p:spPr>
          <a:xfrm>
            <a:off x="952438" y="5251789"/>
            <a:ext cx="8456743" cy="1169551"/>
          </a:xfrm>
          <a:prstGeom prst="rect">
            <a:avLst/>
          </a:prstGeom>
          <a:noFill/>
        </p:spPr>
        <p:txBody>
          <a:bodyPr wrap="square" rtlCol="0">
            <a:spAutoFit/>
          </a:bodyPr>
          <a:lstStyle/>
          <a:p>
            <a:pPr marL="285750" indent="-285750" algn="just">
              <a:buFontTx/>
              <a:buChar char="-"/>
            </a:pPr>
            <a:r>
              <a:rPr lang="es-CO" sz="1400" dirty="0">
                <a:latin typeface="Arial" panose="020B0604020202020204" pitchFamily="34" charset="0"/>
                <a:cs typeface="Arial" panose="020B0604020202020204" pitchFamily="34" charset="0"/>
              </a:rPr>
              <a:t>Los plazos son ajustados y están regulados en la resolución CREG 038 de 2014, deben estar muy atentos a la atención de las notificaciones.</a:t>
            </a:r>
          </a:p>
          <a:p>
            <a:pPr algn="just"/>
            <a:endParaRPr lang="es-CO" sz="1400" dirty="0">
              <a:latin typeface="Arial" panose="020B0604020202020204" pitchFamily="34" charset="0"/>
              <a:cs typeface="Arial" panose="020B0604020202020204" pitchFamily="34" charset="0"/>
            </a:endParaRPr>
          </a:p>
          <a:p>
            <a:pPr algn="just"/>
            <a:endParaRPr lang="es-CO" sz="1400" b="1" dirty="0">
              <a:latin typeface="Arial" panose="020B0604020202020204" pitchFamily="34" charset="0"/>
              <a:cs typeface="Arial" panose="020B0604020202020204" pitchFamily="34" charset="0"/>
            </a:endParaRPr>
          </a:p>
          <a:p>
            <a:endParaRPr lang="es-CO" sz="1400" dirty="0"/>
          </a:p>
        </p:txBody>
      </p:sp>
      <p:sp>
        <p:nvSpPr>
          <p:cNvPr id="9" name="CuadroTexto 8">
            <a:extLst>
              <a:ext uri="{FF2B5EF4-FFF2-40B4-BE49-F238E27FC236}">
                <a16:creationId xmlns:a16="http://schemas.microsoft.com/office/drawing/2014/main" id="{9E82ADC2-EF1B-4245-BD04-62F7B995E1B2}"/>
              </a:ext>
            </a:extLst>
          </p:cNvPr>
          <p:cNvSpPr txBox="1"/>
          <p:nvPr/>
        </p:nvSpPr>
        <p:spPr>
          <a:xfrm>
            <a:off x="952438" y="1588769"/>
            <a:ext cx="8239993" cy="1446550"/>
          </a:xfrm>
          <a:prstGeom prst="rect">
            <a:avLst/>
          </a:prstGeom>
          <a:noFill/>
        </p:spPr>
        <p:txBody>
          <a:bodyPr wrap="square" rtlCol="0">
            <a:spAutoFit/>
          </a:bodyPr>
          <a:lstStyle/>
          <a:p>
            <a:pPr marL="285750" indent="-285750" algn="just">
              <a:buFontTx/>
              <a:buChar char="-"/>
            </a:pPr>
            <a:r>
              <a:rPr lang="es-CO" sz="1400" dirty="0">
                <a:latin typeface="Arial" panose="020B0604020202020204" pitchFamily="34" charset="0"/>
                <a:cs typeface="Arial" panose="020B0604020202020204" pitchFamily="34" charset="0"/>
              </a:rPr>
              <a:t>XM, hace seguimiento permanente a la ejecución de las verificaciones, a través del sistema de información para el registro de fronteras modulo verificación quinquenal de fronteras comerciales.</a:t>
            </a:r>
          </a:p>
          <a:p>
            <a:pPr marL="285750" indent="-285750" algn="just">
              <a:buFontTx/>
              <a:buChar char="-"/>
            </a:pPr>
            <a:r>
              <a:rPr lang="es-CO" sz="1400" dirty="0">
                <a:latin typeface="Arial" panose="020B0604020202020204" pitchFamily="34" charset="0"/>
                <a:cs typeface="Arial" panose="020B0604020202020204" pitchFamily="34" charset="0"/>
              </a:rPr>
              <a:t>Tanto agentes como terceros tienen acceso a dicho sistema.</a:t>
            </a:r>
          </a:p>
          <a:p>
            <a:pPr marL="285750" indent="-285750" algn="just">
              <a:buFontTx/>
              <a:buChar char="-"/>
            </a:pPr>
            <a:r>
              <a:rPr lang="es-CO" sz="1400" dirty="0">
                <a:latin typeface="Arial" panose="020B0604020202020204" pitchFamily="34" charset="0"/>
                <a:cs typeface="Arial" panose="020B0604020202020204" pitchFamily="34" charset="0"/>
              </a:rPr>
              <a:t>Todo enmarcado en lo establecido en la regulación CREG vigente.</a:t>
            </a:r>
          </a:p>
          <a:p>
            <a:pPr algn="just"/>
            <a:endParaRPr lang="es-CO" sz="1400" dirty="0">
              <a:latin typeface="Arial" panose="020B0604020202020204" pitchFamily="34" charset="0"/>
              <a:cs typeface="Arial" panose="020B0604020202020204" pitchFamily="34" charset="0"/>
            </a:endParaRPr>
          </a:p>
          <a:p>
            <a:endParaRPr lang="es-CO" dirty="0"/>
          </a:p>
        </p:txBody>
      </p:sp>
    </p:spTree>
    <p:extLst>
      <p:ext uri="{BB962C8B-B14F-4D97-AF65-F5344CB8AC3E}">
        <p14:creationId xmlns:p14="http://schemas.microsoft.com/office/powerpoint/2010/main" val="4175302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354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A53EFF-19D0-4BA3-BBB2-CE82E4E5DEF7}"/>
              </a:ext>
            </a:extLst>
          </p:cNvPr>
          <p:cNvSpPr>
            <a:spLocks noGrp="1"/>
          </p:cNvSpPr>
          <p:nvPr>
            <p:ph type="title"/>
          </p:nvPr>
        </p:nvSpPr>
        <p:spPr>
          <a:xfrm>
            <a:off x="56138" y="260310"/>
            <a:ext cx="8871065" cy="978729"/>
          </a:xfrm>
        </p:spPr>
        <p:txBody>
          <a:bodyPr/>
          <a:lstStyle/>
          <a:p>
            <a:r>
              <a:rPr lang="es-CO" sz="3200" dirty="0"/>
              <a:t>Ejemplo Tiempo - Verificación 1 y 2</a:t>
            </a:r>
            <a:br>
              <a:rPr lang="es-CO" sz="3200" dirty="0"/>
            </a:br>
            <a:endParaRPr lang="es-CO" sz="3200" dirty="0"/>
          </a:p>
        </p:txBody>
      </p:sp>
      <p:sp>
        <p:nvSpPr>
          <p:cNvPr id="4" name="CuadroTexto 3">
            <a:extLst>
              <a:ext uri="{FF2B5EF4-FFF2-40B4-BE49-F238E27FC236}">
                <a16:creationId xmlns:a16="http://schemas.microsoft.com/office/drawing/2014/main" id="{7E6F58EB-ABC2-407F-9B07-33E117F7A4F4}"/>
              </a:ext>
            </a:extLst>
          </p:cNvPr>
          <p:cNvSpPr txBox="1"/>
          <p:nvPr/>
        </p:nvSpPr>
        <p:spPr>
          <a:xfrm>
            <a:off x="914400" y="1520394"/>
            <a:ext cx="618186" cy="437881"/>
          </a:xfrm>
          <a:prstGeom prst="rect">
            <a:avLst/>
          </a:prstGeom>
          <a:solidFill>
            <a:schemeClr val="bg1"/>
          </a:solidFill>
        </p:spPr>
        <p:txBody>
          <a:bodyPr wrap="square" rtlCol="0">
            <a:spAutoFit/>
          </a:bodyPr>
          <a:lstStyle/>
          <a:p>
            <a:endParaRPr lang="es-CO" dirty="0"/>
          </a:p>
        </p:txBody>
      </p:sp>
      <p:sp>
        <p:nvSpPr>
          <p:cNvPr id="5" name="Rectangle 14">
            <a:extLst>
              <a:ext uri="{FF2B5EF4-FFF2-40B4-BE49-F238E27FC236}">
                <a16:creationId xmlns:a16="http://schemas.microsoft.com/office/drawing/2014/main" id="{B61E8D85-425A-4876-B4FE-1B356C45A139}"/>
              </a:ext>
            </a:extLst>
          </p:cNvPr>
          <p:cNvSpPr txBox="1">
            <a:spLocks/>
          </p:cNvSpPr>
          <p:nvPr>
            <p:custDataLst>
              <p:tags r:id="rId1"/>
            </p:custDataLst>
          </p:nvPr>
        </p:nvSpPr>
        <p:spPr bwMode="gray">
          <a:xfrm>
            <a:off x="1086140" y="2008751"/>
            <a:ext cx="6934477" cy="369332"/>
          </a:xfrm>
          <a:prstGeom prst="rect">
            <a:avLst/>
          </a:prstGeom>
          <a:noFill/>
          <a:ln w="9525">
            <a:noFill/>
            <a:miter lim="800000"/>
            <a:headEnd/>
            <a:tailEnd/>
          </a:ln>
          <a:extLst/>
        </p:spPr>
        <p:txBody>
          <a:bodyPr vert="horz" wrap="square" lIns="0" tIns="0" rIns="0" bIns="0" numCol="1" anchor="t" anchorCtr="0" compatLnSpc="1">
            <a:prstTxWarp prst="textNoShape">
              <a:avLst/>
            </a:prstTxWarp>
            <a:spAutoFit/>
          </a:bodyPr>
          <a:lstStyle>
            <a:lvl1pPr lvl="0" defTabSz="895350">
              <a:buClr>
                <a:schemeClr val="tx2"/>
              </a:buClr>
              <a:buChar char="•"/>
              <a:defRPr>
                <a:latin typeface="+mn-lt"/>
                <a:cs typeface="+mn-cs"/>
              </a:defRPr>
            </a:lvl1pPr>
            <a:lvl2pPr marL="193675" lvl="1" indent="-192088" defTabSz="895350">
              <a:buClr>
                <a:schemeClr val="tx2"/>
              </a:buClr>
              <a:buSzPct val="125000"/>
              <a:buFont typeface="Arial" pitchFamily="34" charset="0"/>
              <a:buChar char="▪"/>
              <a:defRPr>
                <a:latin typeface="+mn-lt"/>
              </a:defRPr>
            </a:lvl2pPr>
            <a:lvl3pPr marL="457200" lvl="2" indent="-261938" defTabSz="895350">
              <a:buClr>
                <a:schemeClr val="tx2"/>
              </a:buClr>
              <a:buSzPct val="120000"/>
              <a:buFont typeface="Arial" pitchFamily="34" charset="0"/>
              <a:buChar char="–"/>
              <a:defRPr>
                <a:latin typeface="+mn-lt"/>
              </a:defRPr>
            </a:lvl3pPr>
            <a:lvl4pPr marL="614363" lvl="3" indent="-155575" defTabSz="895350">
              <a:buClr>
                <a:schemeClr val="tx2"/>
              </a:buClr>
              <a:buSzPct val="120000"/>
              <a:buFont typeface="Arial" pitchFamily="34" charset="0"/>
              <a:buChar char="▫"/>
              <a:defRPr>
                <a:latin typeface="+mn-lt"/>
              </a:defRPr>
            </a:lvl4pPr>
            <a:lvl5pPr marL="749300" lvl="4" indent="-130175" defTabSz="895350">
              <a:buClr>
                <a:schemeClr val="tx2"/>
              </a:buClr>
              <a:buSzPct val="89000"/>
              <a:buFont typeface="Arial" pitchFamily="34"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buNone/>
            </a:pPr>
            <a:r>
              <a:rPr lang="es-CO" sz="2400" b="1" dirty="0">
                <a:solidFill>
                  <a:srgbClr val="002060"/>
                </a:solidFill>
              </a:rPr>
              <a:t>Procedimientos y plazos para verificación 1 y 2</a:t>
            </a:r>
          </a:p>
        </p:txBody>
      </p:sp>
      <p:sp>
        <p:nvSpPr>
          <p:cNvPr id="6" name="CuadroTexto 5">
            <a:extLst>
              <a:ext uri="{FF2B5EF4-FFF2-40B4-BE49-F238E27FC236}">
                <a16:creationId xmlns:a16="http://schemas.microsoft.com/office/drawing/2014/main" id="{E5EC6728-63AF-437C-8D7D-8656D655E022}"/>
              </a:ext>
            </a:extLst>
          </p:cNvPr>
          <p:cNvSpPr txBox="1"/>
          <p:nvPr/>
        </p:nvSpPr>
        <p:spPr>
          <a:xfrm>
            <a:off x="1835427" y="1594832"/>
            <a:ext cx="618186" cy="437881"/>
          </a:xfrm>
          <a:prstGeom prst="rect">
            <a:avLst/>
          </a:prstGeom>
          <a:solidFill>
            <a:schemeClr val="bg1"/>
          </a:solidFill>
        </p:spPr>
        <p:txBody>
          <a:bodyPr wrap="square" rtlCol="0">
            <a:spAutoFit/>
          </a:bodyPr>
          <a:lstStyle/>
          <a:p>
            <a:endParaRPr lang="es-CO" dirty="0"/>
          </a:p>
        </p:txBody>
      </p:sp>
      <p:graphicFrame>
        <p:nvGraphicFramePr>
          <p:cNvPr id="7" name="Diagrama 6">
            <a:extLst>
              <a:ext uri="{FF2B5EF4-FFF2-40B4-BE49-F238E27FC236}">
                <a16:creationId xmlns:a16="http://schemas.microsoft.com/office/drawing/2014/main" id="{9F6BCC9E-B5F1-4CCA-819D-D7AAC587E47E}"/>
              </a:ext>
            </a:extLst>
          </p:cNvPr>
          <p:cNvGraphicFramePr/>
          <p:nvPr>
            <p:extLst>
              <p:ext uri="{D42A27DB-BD31-4B8C-83A1-F6EECF244321}">
                <p14:modId xmlns:p14="http://schemas.microsoft.com/office/powerpoint/2010/main" val="1783458920"/>
              </p:ext>
            </p:extLst>
          </p:nvPr>
        </p:nvGraphicFramePr>
        <p:xfrm>
          <a:off x="1086139" y="1927204"/>
          <a:ext cx="8609691" cy="3630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CD5B070D-681D-403C-95EF-505418160690}"/>
              </a:ext>
            </a:extLst>
          </p:cNvPr>
          <p:cNvSpPr txBox="1"/>
          <p:nvPr/>
        </p:nvSpPr>
        <p:spPr>
          <a:xfrm>
            <a:off x="8541025" y="5116133"/>
            <a:ext cx="1092558" cy="437881"/>
          </a:xfrm>
          <a:prstGeom prst="rect">
            <a:avLst/>
          </a:prstGeom>
          <a:solidFill>
            <a:schemeClr val="bg1"/>
          </a:solidFill>
        </p:spPr>
        <p:txBody>
          <a:bodyPr wrap="square" rtlCol="0">
            <a:spAutoFit/>
          </a:bodyPr>
          <a:lstStyle/>
          <a:p>
            <a:endParaRPr lang="es-CO" dirty="0"/>
          </a:p>
        </p:txBody>
      </p:sp>
      <p:sp>
        <p:nvSpPr>
          <p:cNvPr id="9" name="CuadroTexto 8">
            <a:extLst>
              <a:ext uri="{FF2B5EF4-FFF2-40B4-BE49-F238E27FC236}">
                <a16:creationId xmlns:a16="http://schemas.microsoft.com/office/drawing/2014/main" id="{434DB057-0F30-4D9A-AD9E-5CD6C6ED0789}"/>
              </a:ext>
            </a:extLst>
          </p:cNvPr>
          <p:cNvSpPr txBox="1"/>
          <p:nvPr/>
        </p:nvSpPr>
        <p:spPr>
          <a:xfrm>
            <a:off x="5855782" y="1639809"/>
            <a:ext cx="1092558" cy="437881"/>
          </a:xfrm>
          <a:prstGeom prst="rect">
            <a:avLst/>
          </a:prstGeom>
          <a:solidFill>
            <a:schemeClr val="bg1"/>
          </a:solidFill>
        </p:spPr>
        <p:txBody>
          <a:bodyPr wrap="square" rtlCol="0">
            <a:spAutoFit/>
          </a:bodyPr>
          <a:lstStyle/>
          <a:p>
            <a:endParaRPr lang="es-CO" dirty="0"/>
          </a:p>
        </p:txBody>
      </p:sp>
      <p:sp>
        <p:nvSpPr>
          <p:cNvPr id="10" name="CuadroTexto 9">
            <a:extLst>
              <a:ext uri="{FF2B5EF4-FFF2-40B4-BE49-F238E27FC236}">
                <a16:creationId xmlns:a16="http://schemas.microsoft.com/office/drawing/2014/main" id="{25CC0AEE-4056-4C16-A435-C2355148583C}"/>
              </a:ext>
            </a:extLst>
          </p:cNvPr>
          <p:cNvSpPr txBox="1"/>
          <p:nvPr/>
        </p:nvSpPr>
        <p:spPr>
          <a:xfrm>
            <a:off x="1482145" y="1576907"/>
            <a:ext cx="677213" cy="339897"/>
          </a:xfrm>
          <a:prstGeom prst="rect">
            <a:avLst/>
          </a:prstGeom>
          <a:solidFill>
            <a:schemeClr val="bg1"/>
          </a:solidFill>
        </p:spPr>
        <p:txBody>
          <a:bodyPr wrap="square" rtlCol="0">
            <a:spAutoFit/>
          </a:bodyPr>
          <a:lstStyle/>
          <a:p>
            <a:endParaRPr lang="es-CO" dirty="0"/>
          </a:p>
        </p:txBody>
      </p:sp>
      <p:sp>
        <p:nvSpPr>
          <p:cNvPr id="11" name="CuadroTexto 10">
            <a:extLst>
              <a:ext uri="{FF2B5EF4-FFF2-40B4-BE49-F238E27FC236}">
                <a16:creationId xmlns:a16="http://schemas.microsoft.com/office/drawing/2014/main" id="{4318B69F-F833-4723-A916-5BF6F3ED039D}"/>
              </a:ext>
            </a:extLst>
          </p:cNvPr>
          <p:cNvSpPr txBox="1"/>
          <p:nvPr/>
        </p:nvSpPr>
        <p:spPr>
          <a:xfrm>
            <a:off x="1310411" y="3419054"/>
            <a:ext cx="1463026" cy="461665"/>
          </a:xfrm>
          <a:prstGeom prst="rect">
            <a:avLst/>
          </a:prstGeom>
          <a:noFill/>
        </p:spPr>
        <p:txBody>
          <a:bodyPr wrap="square" rtlCol="0">
            <a:spAutoFit/>
          </a:bodyPr>
          <a:lstStyle/>
          <a:p>
            <a:r>
              <a:rPr lang="es-CO" sz="1200" dirty="0"/>
              <a:t>Lunes 07 -05-2018 </a:t>
            </a:r>
            <a:r>
              <a:rPr lang="es-CO" sz="1200" b="1" dirty="0"/>
              <a:t>8:00 a.m.</a:t>
            </a:r>
          </a:p>
        </p:txBody>
      </p:sp>
      <p:sp>
        <p:nvSpPr>
          <p:cNvPr id="12" name="CuadroTexto 11">
            <a:extLst>
              <a:ext uri="{FF2B5EF4-FFF2-40B4-BE49-F238E27FC236}">
                <a16:creationId xmlns:a16="http://schemas.microsoft.com/office/drawing/2014/main" id="{096BF28B-D033-40C3-84A8-54BC57561EC2}"/>
              </a:ext>
            </a:extLst>
          </p:cNvPr>
          <p:cNvSpPr txBox="1"/>
          <p:nvPr/>
        </p:nvSpPr>
        <p:spPr>
          <a:xfrm>
            <a:off x="3540066" y="3417565"/>
            <a:ext cx="1508183" cy="461665"/>
          </a:xfrm>
          <a:prstGeom prst="rect">
            <a:avLst/>
          </a:prstGeom>
          <a:noFill/>
        </p:spPr>
        <p:txBody>
          <a:bodyPr wrap="square" rtlCol="0">
            <a:spAutoFit/>
          </a:bodyPr>
          <a:lstStyle/>
          <a:p>
            <a:r>
              <a:rPr lang="es-CO" sz="1200" dirty="0"/>
              <a:t>Martes 08 -05-2018 </a:t>
            </a:r>
            <a:r>
              <a:rPr lang="es-CO" sz="1200" b="1" dirty="0"/>
              <a:t>8:00 a.m.</a:t>
            </a:r>
          </a:p>
        </p:txBody>
      </p:sp>
      <p:sp>
        <p:nvSpPr>
          <p:cNvPr id="13" name="CuadroTexto 12">
            <a:extLst>
              <a:ext uri="{FF2B5EF4-FFF2-40B4-BE49-F238E27FC236}">
                <a16:creationId xmlns:a16="http://schemas.microsoft.com/office/drawing/2014/main" id="{4CD9AF4D-3EB3-48C1-9FCB-B0633BE99630}"/>
              </a:ext>
            </a:extLst>
          </p:cNvPr>
          <p:cNvSpPr txBox="1"/>
          <p:nvPr/>
        </p:nvSpPr>
        <p:spPr>
          <a:xfrm>
            <a:off x="5941908" y="3419054"/>
            <a:ext cx="1278042" cy="461665"/>
          </a:xfrm>
          <a:prstGeom prst="rect">
            <a:avLst/>
          </a:prstGeom>
          <a:noFill/>
        </p:spPr>
        <p:txBody>
          <a:bodyPr wrap="square" rtlCol="0">
            <a:spAutoFit/>
          </a:bodyPr>
          <a:lstStyle/>
          <a:p>
            <a:r>
              <a:rPr lang="es-CO" sz="1200" dirty="0"/>
              <a:t>Martes 08 -05-2018 </a:t>
            </a:r>
            <a:r>
              <a:rPr lang="es-CO" sz="1200" b="1" dirty="0"/>
              <a:t>8:00 a.m.</a:t>
            </a:r>
          </a:p>
        </p:txBody>
      </p:sp>
      <p:sp>
        <p:nvSpPr>
          <p:cNvPr id="14" name="CuadroTexto 13">
            <a:extLst>
              <a:ext uri="{FF2B5EF4-FFF2-40B4-BE49-F238E27FC236}">
                <a16:creationId xmlns:a16="http://schemas.microsoft.com/office/drawing/2014/main" id="{1CA82FBD-4F11-4368-A15B-64E21EC9956B}"/>
              </a:ext>
            </a:extLst>
          </p:cNvPr>
          <p:cNvSpPr txBox="1"/>
          <p:nvPr/>
        </p:nvSpPr>
        <p:spPr>
          <a:xfrm>
            <a:off x="9366454" y="3325231"/>
            <a:ext cx="2043934" cy="646331"/>
          </a:xfrm>
          <a:prstGeom prst="rect">
            <a:avLst/>
          </a:prstGeom>
          <a:noFill/>
        </p:spPr>
        <p:txBody>
          <a:bodyPr wrap="square" rtlCol="0">
            <a:spAutoFit/>
          </a:bodyPr>
          <a:lstStyle/>
          <a:p>
            <a:r>
              <a:rPr lang="es-CO" sz="1200" dirty="0"/>
              <a:t>La vista debe haberse realizado antes del Miércoles 09 -05-2018 - </a:t>
            </a:r>
            <a:r>
              <a:rPr lang="es-CO" sz="1200" b="1" dirty="0"/>
              <a:t>8:00 a.m.</a:t>
            </a:r>
          </a:p>
        </p:txBody>
      </p:sp>
      <p:sp>
        <p:nvSpPr>
          <p:cNvPr id="15" name="CuadroTexto 14">
            <a:extLst>
              <a:ext uri="{FF2B5EF4-FFF2-40B4-BE49-F238E27FC236}">
                <a16:creationId xmlns:a16="http://schemas.microsoft.com/office/drawing/2014/main" id="{7525DE73-853B-4070-BA23-3658103AA427}"/>
              </a:ext>
            </a:extLst>
          </p:cNvPr>
          <p:cNvSpPr txBox="1"/>
          <p:nvPr/>
        </p:nvSpPr>
        <p:spPr>
          <a:xfrm>
            <a:off x="8066983" y="5196573"/>
            <a:ext cx="1720439" cy="276999"/>
          </a:xfrm>
          <a:prstGeom prst="rect">
            <a:avLst/>
          </a:prstGeom>
          <a:noFill/>
        </p:spPr>
        <p:txBody>
          <a:bodyPr wrap="square" rtlCol="0">
            <a:spAutoFit/>
          </a:bodyPr>
          <a:lstStyle/>
          <a:p>
            <a:r>
              <a:rPr lang="es-CO" sz="1200" dirty="0"/>
              <a:t>Miércoles 16 -05-2018</a:t>
            </a:r>
            <a:endParaRPr lang="es-CO" sz="1200" b="1" dirty="0"/>
          </a:p>
        </p:txBody>
      </p:sp>
      <p:sp>
        <p:nvSpPr>
          <p:cNvPr id="16" name="CuadroTexto 15">
            <a:extLst>
              <a:ext uri="{FF2B5EF4-FFF2-40B4-BE49-F238E27FC236}">
                <a16:creationId xmlns:a16="http://schemas.microsoft.com/office/drawing/2014/main" id="{A97A3CBC-04B4-452A-8DA6-7DEBE688C2F5}"/>
              </a:ext>
            </a:extLst>
          </p:cNvPr>
          <p:cNvSpPr txBox="1"/>
          <p:nvPr/>
        </p:nvSpPr>
        <p:spPr>
          <a:xfrm>
            <a:off x="3680200" y="5187901"/>
            <a:ext cx="1659848" cy="276999"/>
          </a:xfrm>
          <a:prstGeom prst="rect">
            <a:avLst/>
          </a:prstGeom>
          <a:noFill/>
        </p:spPr>
        <p:txBody>
          <a:bodyPr wrap="square" rtlCol="0">
            <a:spAutoFit/>
          </a:bodyPr>
          <a:lstStyle/>
          <a:p>
            <a:r>
              <a:rPr lang="es-CO" sz="1200" dirty="0"/>
              <a:t>Miércoles 30 -05-2018</a:t>
            </a:r>
            <a:endParaRPr lang="es-CO" sz="1200" b="1" dirty="0"/>
          </a:p>
        </p:txBody>
      </p:sp>
      <p:sp>
        <p:nvSpPr>
          <p:cNvPr id="17" name="CuadroTexto 16">
            <a:extLst>
              <a:ext uri="{FF2B5EF4-FFF2-40B4-BE49-F238E27FC236}">
                <a16:creationId xmlns:a16="http://schemas.microsoft.com/office/drawing/2014/main" id="{7992DCB8-E5B3-4407-B27A-7BA6BD206DDF}"/>
              </a:ext>
            </a:extLst>
          </p:cNvPr>
          <p:cNvSpPr txBox="1"/>
          <p:nvPr/>
        </p:nvSpPr>
        <p:spPr>
          <a:xfrm>
            <a:off x="5848189" y="5187903"/>
            <a:ext cx="1772288" cy="276999"/>
          </a:xfrm>
          <a:prstGeom prst="rect">
            <a:avLst/>
          </a:prstGeom>
          <a:noFill/>
        </p:spPr>
        <p:txBody>
          <a:bodyPr wrap="square" rtlCol="0">
            <a:spAutoFit/>
          </a:bodyPr>
          <a:lstStyle/>
          <a:p>
            <a:r>
              <a:rPr lang="es-CO" sz="1200" dirty="0"/>
              <a:t>Miércoles 23 -05-2018 </a:t>
            </a:r>
            <a:endParaRPr lang="es-CO" sz="1200" b="1" dirty="0"/>
          </a:p>
        </p:txBody>
      </p:sp>
      <p:sp>
        <p:nvSpPr>
          <p:cNvPr id="18" name="CuadroTexto 17">
            <a:extLst>
              <a:ext uri="{FF2B5EF4-FFF2-40B4-BE49-F238E27FC236}">
                <a16:creationId xmlns:a16="http://schemas.microsoft.com/office/drawing/2014/main" id="{C31960DE-04B9-4D8B-9E3C-98342A56DBE6}"/>
              </a:ext>
            </a:extLst>
          </p:cNvPr>
          <p:cNvSpPr txBox="1"/>
          <p:nvPr/>
        </p:nvSpPr>
        <p:spPr>
          <a:xfrm>
            <a:off x="1324353" y="5187901"/>
            <a:ext cx="1670010" cy="276999"/>
          </a:xfrm>
          <a:prstGeom prst="rect">
            <a:avLst/>
          </a:prstGeom>
          <a:noFill/>
        </p:spPr>
        <p:txBody>
          <a:bodyPr wrap="square" rtlCol="0">
            <a:spAutoFit/>
          </a:bodyPr>
          <a:lstStyle/>
          <a:p>
            <a:r>
              <a:rPr lang="es-CO" sz="1200" dirty="0"/>
              <a:t>Miércoles 30 -05-2018</a:t>
            </a:r>
            <a:endParaRPr lang="es-CO" sz="1200" b="1" dirty="0"/>
          </a:p>
        </p:txBody>
      </p:sp>
      <p:sp>
        <p:nvSpPr>
          <p:cNvPr id="19" name="CuadroTexto 18">
            <a:extLst>
              <a:ext uri="{FF2B5EF4-FFF2-40B4-BE49-F238E27FC236}">
                <a16:creationId xmlns:a16="http://schemas.microsoft.com/office/drawing/2014/main" id="{C4B14D6D-A492-45B5-9677-60B6CEDA33EC}"/>
              </a:ext>
            </a:extLst>
          </p:cNvPr>
          <p:cNvSpPr txBox="1"/>
          <p:nvPr/>
        </p:nvSpPr>
        <p:spPr>
          <a:xfrm>
            <a:off x="3975466" y="5950039"/>
            <a:ext cx="2627291" cy="584775"/>
          </a:xfrm>
          <a:prstGeom prst="rect">
            <a:avLst/>
          </a:prstGeom>
          <a:noFill/>
          <a:ln>
            <a:solidFill>
              <a:srgbClr val="0070C0"/>
            </a:solidFill>
          </a:ln>
        </p:spPr>
        <p:txBody>
          <a:bodyPr wrap="square" rtlCol="0">
            <a:spAutoFit/>
          </a:bodyPr>
          <a:lstStyle/>
          <a:p>
            <a:pPr algn="ctr"/>
            <a:r>
              <a:rPr lang="es-CO" sz="1600" dirty="0"/>
              <a:t>25 días calendario totales por informe</a:t>
            </a:r>
          </a:p>
        </p:txBody>
      </p:sp>
    </p:spTree>
    <p:extLst>
      <p:ext uri="{BB962C8B-B14F-4D97-AF65-F5344CB8AC3E}">
        <p14:creationId xmlns:p14="http://schemas.microsoft.com/office/powerpoint/2010/main" val="1858802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062F9-7FF5-4392-8B4A-1DE345CB1F8A}"/>
              </a:ext>
            </a:extLst>
          </p:cNvPr>
          <p:cNvSpPr>
            <a:spLocks noGrp="1"/>
          </p:cNvSpPr>
          <p:nvPr>
            <p:ph type="title"/>
          </p:nvPr>
        </p:nvSpPr>
        <p:spPr>
          <a:xfrm>
            <a:off x="405063" y="422984"/>
            <a:ext cx="8871065" cy="1089529"/>
          </a:xfrm>
        </p:spPr>
        <p:txBody>
          <a:bodyPr/>
          <a:lstStyle/>
          <a:p>
            <a:r>
              <a:rPr lang="es-CO" dirty="0"/>
              <a:t>Principales Hallazgos por frontera verificada</a:t>
            </a:r>
          </a:p>
        </p:txBody>
      </p:sp>
      <p:graphicFrame>
        <p:nvGraphicFramePr>
          <p:cNvPr id="7" name="Tabla 6">
            <a:extLst>
              <a:ext uri="{FF2B5EF4-FFF2-40B4-BE49-F238E27FC236}">
                <a16:creationId xmlns:a16="http://schemas.microsoft.com/office/drawing/2014/main" id="{CC84CF64-9DA5-4E79-B53C-702644497F81}"/>
              </a:ext>
            </a:extLst>
          </p:cNvPr>
          <p:cNvGraphicFramePr>
            <a:graphicFrameLocks noGrp="1"/>
          </p:cNvGraphicFramePr>
          <p:nvPr>
            <p:extLst>
              <p:ext uri="{D42A27DB-BD31-4B8C-83A1-F6EECF244321}">
                <p14:modId xmlns:p14="http://schemas.microsoft.com/office/powerpoint/2010/main" val="42639490"/>
              </p:ext>
            </p:extLst>
          </p:nvPr>
        </p:nvGraphicFramePr>
        <p:xfrm>
          <a:off x="405063" y="2815179"/>
          <a:ext cx="10550361" cy="1829010"/>
        </p:xfrm>
        <a:graphic>
          <a:graphicData uri="http://schemas.openxmlformats.org/drawingml/2006/table">
            <a:tbl>
              <a:tblPr/>
              <a:tblGrid>
                <a:gridCol w="1253811">
                  <a:extLst>
                    <a:ext uri="{9D8B030D-6E8A-4147-A177-3AD203B41FA5}">
                      <a16:colId xmlns:a16="http://schemas.microsoft.com/office/drawing/2014/main" val="563920937"/>
                    </a:ext>
                  </a:extLst>
                </a:gridCol>
                <a:gridCol w="1603790">
                  <a:extLst>
                    <a:ext uri="{9D8B030D-6E8A-4147-A177-3AD203B41FA5}">
                      <a16:colId xmlns:a16="http://schemas.microsoft.com/office/drawing/2014/main" val="1908299946"/>
                    </a:ext>
                  </a:extLst>
                </a:gridCol>
                <a:gridCol w="1019358">
                  <a:extLst>
                    <a:ext uri="{9D8B030D-6E8A-4147-A177-3AD203B41FA5}">
                      <a16:colId xmlns:a16="http://schemas.microsoft.com/office/drawing/2014/main" val="1772875149"/>
                    </a:ext>
                  </a:extLst>
                </a:gridCol>
                <a:gridCol w="883444">
                  <a:extLst>
                    <a:ext uri="{9D8B030D-6E8A-4147-A177-3AD203B41FA5}">
                      <a16:colId xmlns:a16="http://schemas.microsoft.com/office/drawing/2014/main" val="151456831"/>
                    </a:ext>
                  </a:extLst>
                </a:gridCol>
                <a:gridCol w="598024">
                  <a:extLst>
                    <a:ext uri="{9D8B030D-6E8A-4147-A177-3AD203B41FA5}">
                      <a16:colId xmlns:a16="http://schemas.microsoft.com/office/drawing/2014/main" val="4026456767"/>
                    </a:ext>
                  </a:extLst>
                </a:gridCol>
                <a:gridCol w="706755">
                  <a:extLst>
                    <a:ext uri="{9D8B030D-6E8A-4147-A177-3AD203B41FA5}">
                      <a16:colId xmlns:a16="http://schemas.microsoft.com/office/drawing/2014/main" val="3976383339"/>
                    </a:ext>
                  </a:extLst>
                </a:gridCol>
                <a:gridCol w="598024">
                  <a:extLst>
                    <a:ext uri="{9D8B030D-6E8A-4147-A177-3AD203B41FA5}">
                      <a16:colId xmlns:a16="http://schemas.microsoft.com/office/drawing/2014/main" val="1226690084"/>
                    </a:ext>
                  </a:extLst>
                </a:gridCol>
                <a:gridCol w="448518">
                  <a:extLst>
                    <a:ext uri="{9D8B030D-6E8A-4147-A177-3AD203B41FA5}">
                      <a16:colId xmlns:a16="http://schemas.microsoft.com/office/drawing/2014/main" val="1557117685"/>
                    </a:ext>
                  </a:extLst>
                </a:gridCol>
                <a:gridCol w="598024">
                  <a:extLst>
                    <a:ext uri="{9D8B030D-6E8A-4147-A177-3AD203B41FA5}">
                      <a16:colId xmlns:a16="http://schemas.microsoft.com/office/drawing/2014/main" val="6844340"/>
                    </a:ext>
                  </a:extLst>
                </a:gridCol>
                <a:gridCol w="448518">
                  <a:extLst>
                    <a:ext uri="{9D8B030D-6E8A-4147-A177-3AD203B41FA5}">
                      <a16:colId xmlns:a16="http://schemas.microsoft.com/office/drawing/2014/main" val="3270721952"/>
                    </a:ext>
                  </a:extLst>
                </a:gridCol>
                <a:gridCol w="598024">
                  <a:extLst>
                    <a:ext uri="{9D8B030D-6E8A-4147-A177-3AD203B41FA5}">
                      <a16:colId xmlns:a16="http://schemas.microsoft.com/office/drawing/2014/main" val="3485583011"/>
                    </a:ext>
                  </a:extLst>
                </a:gridCol>
                <a:gridCol w="448518">
                  <a:extLst>
                    <a:ext uri="{9D8B030D-6E8A-4147-A177-3AD203B41FA5}">
                      <a16:colId xmlns:a16="http://schemas.microsoft.com/office/drawing/2014/main" val="472031153"/>
                    </a:ext>
                  </a:extLst>
                </a:gridCol>
                <a:gridCol w="448518">
                  <a:extLst>
                    <a:ext uri="{9D8B030D-6E8A-4147-A177-3AD203B41FA5}">
                      <a16:colId xmlns:a16="http://schemas.microsoft.com/office/drawing/2014/main" val="464209760"/>
                    </a:ext>
                  </a:extLst>
                </a:gridCol>
                <a:gridCol w="897035">
                  <a:extLst>
                    <a:ext uri="{9D8B030D-6E8A-4147-A177-3AD203B41FA5}">
                      <a16:colId xmlns:a16="http://schemas.microsoft.com/office/drawing/2014/main" val="442701667"/>
                    </a:ext>
                  </a:extLst>
                </a:gridCol>
              </a:tblGrid>
              <a:tr h="365802">
                <a:tc>
                  <a:txBody>
                    <a:bodyPr/>
                    <a:lstStyle/>
                    <a:p>
                      <a:pPr algn="ctr" fontAlgn="b"/>
                      <a:r>
                        <a:rPr lang="es-CO" sz="1100" b="1" i="0" u="none" strike="noStrike" dirty="0">
                          <a:solidFill>
                            <a:srgbClr val="000000"/>
                          </a:solidFill>
                          <a:effectLst/>
                          <a:latin typeface="Calibri" panose="020F0502020204030204" pitchFamily="34" charset="0"/>
                        </a:rPr>
                        <a:t>Etiquetas de fila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s-CO" sz="1100" b="1" i="0" u="none" strike="noStrike" dirty="0">
                          <a:solidFill>
                            <a:srgbClr val="000000"/>
                          </a:solidFill>
                          <a:effectLst/>
                          <a:latin typeface="Calibri" panose="020F0502020204030204" pitchFamily="34" charset="0"/>
                        </a:rPr>
                        <a:t>Tipo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s-CO" sz="1100" b="1" i="0" u="none" strike="noStrike">
                          <a:solidFill>
                            <a:srgbClr val="000000"/>
                          </a:solidFill>
                          <a:effectLst/>
                          <a:latin typeface="Calibri" panose="020F0502020204030204" pitchFamily="34" charset="0"/>
                        </a:rPr>
                        <a:t>Tipo 1, 2, 3, 4, 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s-CO" sz="1100" b="1" i="0" u="none" strike="noStrike">
                          <a:solidFill>
                            <a:srgbClr val="000000"/>
                          </a:solidFill>
                          <a:effectLst/>
                          <a:latin typeface="Calibri" panose="020F0502020204030204" pitchFamily="34" charset="0"/>
                        </a:rPr>
                        <a:t>Tipo 1, 2, 3, 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s-CO" sz="1100" b="1" i="0" u="none" strike="noStrike">
                          <a:solidFill>
                            <a:srgbClr val="000000"/>
                          </a:solidFill>
                          <a:effectLst/>
                          <a:latin typeface="Calibri" panose="020F0502020204030204" pitchFamily="34" charset="0"/>
                        </a:rPr>
                        <a:t>Tipo 1,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s-CO" sz="1100" b="1" i="0" u="none" strike="noStrike">
                          <a:solidFill>
                            <a:srgbClr val="000000"/>
                          </a:solidFill>
                          <a:effectLst/>
                          <a:latin typeface="Calibri" panose="020F0502020204030204" pitchFamily="34" charset="0"/>
                        </a:rPr>
                        <a:t>Tipo 1, 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s-CO" sz="1100" b="1" i="0" u="none" strike="noStrike">
                          <a:solidFill>
                            <a:srgbClr val="000000"/>
                          </a:solidFill>
                          <a:effectLst/>
                          <a:latin typeface="Calibri" panose="020F0502020204030204" pitchFamily="34" charset="0"/>
                        </a:rPr>
                        <a:t>Tipo 1,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s-CO" sz="1100" b="1" i="0" u="none" strike="noStrike">
                          <a:solidFill>
                            <a:srgbClr val="000000"/>
                          </a:solidFill>
                          <a:effectLst/>
                          <a:latin typeface="Calibri" panose="020F0502020204030204" pitchFamily="34" charset="0"/>
                        </a:rPr>
                        <a:t>Tipo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s-CO" sz="1100" b="1" i="0" u="none" strike="noStrike">
                          <a:solidFill>
                            <a:srgbClr val="000000"/>
                          </a:solidFill>
                          <a:effectLst/>
                          <a:latin typeface="Calibri" panose="020F0502020204030204" pitchFamily="34" charset="0"/>
                        </a:rPr>
                        <a:t>Tipo 2,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s-CO" sz="1100" b="1" i="0" u="none" strike="noStrike">
                          <a:solidFill>
                            <a:srgbClr val="000000"/>
                          </a:solidFill>
                          <a:effectLst/>
                          <a:latin typeface="Calibri" panose="020F0502020204030204" pitchFamily="34" charset="0"/>
                        </a:rPr>
                        <a:t>Tipo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s-CO" sz="1100" b="1" i="0" u="none" strike="noStrike">
                          <a:solidFill>
                            <a:srgbClr val="000000"/>
                          </a:solidFill>
                          <a:effectLst/>
                          <a:latin typeface="Calibri" panose="020F0502020204030204" pitchFamily="34" charset="0"/>
                        </a:rPr>
                        <a:t>Tipo 3,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s-CO" sz="1100" b="1" i="0" u="none" strike="noStrike">
                          <a:solidFill>
                            <a:srgbClr val="000000"/>
                          </a:solidFill>
                          <a:effectLst/>
                          <a:latin typeface="Calibri" panose="020F0502020204030204" pitchFamily="34" charset="0"/>
                        </a:rPr>
                        <a:t>Tipo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s-CO" sz="1100" b="1" i="0" u="none" strike="noStrike">
                          <a:solidFill>
                            <a:srgbClr val="000000"/>
                          </a:solidFill>
                          <a:effectLst/>
                          <a:latin typeface="Calibri" panose="020F0502020204030204" pitchFamily="34" charset="0"/>
                        </a:rPr>
                        <a:t>Tipo 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s-CO" sz="1100" b="1" i="0" u="none" strike="noStrike">
                          <a:solidFill>
                            <a:srgbClr val="000000"/>
                          </a:solidFill>
                          <a:effectLst/>
                          <a:latin typeface="Calibri" panose="020F0502020204030204" pitchFamily="34" charset="0"/>
                        </a:rPr>
                        <a:t>Total general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156273984"/>
                  </a:ext>
                </a:extLst>
              </a:tr>
              <a:tr h="365802">
                <a:tc>
                  <a:txBody>
                    <a:bodyPr/>
                    <a:lstStyle/>
                    <a:p>
                      <a:pPr algn="ctr" fontAlgn="b"/>
                      <a:r>
                        <a:rPr lang="es-CO" sz="1100" b="0" i="0" u="none" strike="noStrike">
                          <a:solidFill>
                            <a:srgbClr val="000000"/>
                          </a:solidFill>
                          <a:effectLst/>
                          <a:latin typeface="Calibri" panose="020F0502020204030204" pitchFamily="34" charset="0"/>
                        </a:rPr>
                        <a:t>Tipo Generacion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2586971"/>
                  </a:ext>
                </a:extLst>
              </a:tr>
              <a:tr h="365802">
                <a:tc>
                  <a:txBody>
                    <a:bodyPr/>
                    <a:lstStyle/>
                    <a:p>
                      <a:pPr algn="ctr" fontAlgn="b"/>
                      <a:r>
                        <a:rPr lang="es-CO" sz="1100" b="0" i="0" u="none" strike="noStrike">
                          <a:solidFill>
                            <a:srgbClr val="000000"/>
                          </a:solidFill>
                          <a:effectLst/>
                          <a:latin typeface="Calibri" panose="020F0502020204030204" pitchFamily="34" charset="0"/>
                        </a:rPr>
                        <a:t>Tipo No Regulado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7925090"/>
                  </a:ext>
                </a:extLst>
              </a:tr>
              <a:tr h="365802">
                <a:tc>
                  <a:txBody>
                    <a:bodyPr/>
                    <a:lstStyle/>
                    <a:p>
                      <a:pPr algn="ctr" fontAlgn="b"/>
                      <a:r>
                        <a:rPr lang="es-CO" sz="1100" b="0" i="0" u="none" strike="noStrike">
                          <a:solidFill>
                            <a:srgbClr val="000000"/>
                          </a:solidFill>
                          <a:effectLst/>
                          <a:latin typeface="Calibri" panose="020F0502020204030204" pitchFamily="34" charset="0"/>
                        </a:rPr>
                        <a:t>Tipo Regulado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7400467"/>
                  </a:ext>
                </a:extLst>
              </a:tr>
              <a:tr h="365802">
                <a:tc>
                  <a:txBody>
                    <a:bodyPr/>
                    <a:lstStyle/>
                    <a:p>
                      <a:pPr algn="ctr" fontAlgn="b"/>
                      <a:r>
                        <a:rPr lang="es-CO" sz="1100" b="1" i="0" u="none" strike="noStrike">
                          <a:solidFill>
                            <a:srgbClr val="000000"/>
                          </a:solidFill>
                          <a:effectLst/>
                          <a:latin typeface="Calibri" panose="020F0502020204030204" pitchFamily="34" charset="0"/>
                        </a:rPr>
                        <a:t>Total general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s-CO" sz="1100" b="1" i="0" u="none" strike="noStrike" dirty="0">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s-CO" sz="1100" b="1"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s-CO" sz="1100" b="1"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s-CO" sz="1100" b="1"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s-CO" sz="1100" b="1"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s-CO" sz="1100" b="1"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s-CO" sz="1100" b="1"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s-CO" sz="1100" b="1"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s-CO" sz="1100" b="1"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s-CO" sz="1100" b="1"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s-CO" sz="1100" b="1"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s-CO" sz="1100" b="1"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s-CO" sz="1100" b="1" i="0" u="none" strike="noStrike" dirty="0">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824494077"/>
                  </a:ext>
                </a:extLst>
              </a:tr>
            </a:tbl>
          </a:graphicData>
        </a:graphic>
      </p:graphicFrame>
    </p:spTree>
    <p:extLst>
      <p:ext uri="{BB962C8B-B14F-4D97-AF65-F5344CB8AC3E}">
        <p14:creationId xmlns:p14="http://schemas.microsoft.com/office/powerpoint/2010/main" val="642047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0EF3E0-701D-475F-9BE8-F3BEE48EF48B}"/>
              </a:ext>
            </a:extLst>
          </p:cNvPr>
          <p:cNvSpPr>
            <a:spLocks noGrp="1"/>
          </p:cNvSpPr>
          <p:nvPr>
            <p:ph type="title"/>
          </p:nvPr>
        </p:nvSpPr>
        <p:spPr>
          <a:xfrm>
            <a:off x="165844" y="340134"/>
            <a:ext cx="8871065" cy="978729"/>
          </a:xfrm>
        </p:spPr>
        <p:txBody>
          <a:bodyPr/>
          <a:lstStyle/>
          <a:p>
            <a:r>
              <a:rPr lang="es-CO" sz="3200" dirty="0"/>
              <a:t>Verificación quinquenal de los sistemas de medición</a:t>
            </a:r>
          </a:p>
        </p:txBody>
      </p:sp>
      <p:grpSp>
        <p:nvGrpSpPr>
          <p:cNvPr id="58" name="Grupo 57">
            <a:extLst>
              <a:ext uri="{FF2B5EF4-FFF2-40B4-BE49-F238E27FC236}">
                <a16:creationId xmlns:a16="http://schemas.microsoft.com/office/drawing/2014/main" id="{0700CC8E-8C12-4635-B065-2A4200D1A189}"/>
              </a:ext>
            </a:extLst>
          </p:cNvPr>
          <p:cNvGrpSpPr/>
          <p:nvPr/>
        </p:nvGrpSpPr>
        <p:grpSpPr>
          <a:xfrm>
            <a:off x="1457567" y="1409761"/>
            <a:ext cx="7542996" cy="564883"/>
            <a:chOff x="424845" y="1219174"/>
            <a:chExt cx="8419178" cy="332419"/>
          </a:xfrm>
        </p:grpSpPr>
        <p:sp>
          <p:nvSpPr>
            <p:cNvPr id="59" name="Forma libre 17">
              <a:extLst>
                <a:ext uri="{FF2B5EF4-FFF2-40B4-BE49-F238E27FC236}">
                  <a16:creationId xmlns:a16="http://schemas.microsoft.com/office/drawing/2014/main" id="{0751DDB3-1E39-4FCB-8F8B-72047D2A5615}"/>
                </a:ext>
              </a:extLst>
            </p:cNvPr>
            <p:cNvSpPr/>
            <p:nvPr/>
          </p:nvSpPr>
          <p:spPr>
            <a:xfrm>
              <a:off x="424845" y="1221322"/>
              <a:ext cx="2735145" cy="322724"/>
            </a:xfrm>
            <a:custGeom>
              <a:avLst/>
              <a:gdLst>
                <a:gd name="connsiteX0" fmla="*/ 0 w 2551876"/>
                <a:gd name="connsiteY0" fmla="*/ 0 h 322724"/>
                <a:gd name="connsiteX1" fmla="*/ 2390514 w 2551876"/>
                <a:gd name="connsiteY1" fmla="*/ 0 h 322724"/>
                <a:gd name="connsiteX2" fmla="*/ 2551876 w 2551876"/>
                <a:gd name="connsiteY2" fmla="*/ 161362 h 322724"/>
                <a:gd name="connsiteX3" fmla="*/ 2390514 w 2551876"/>
                <a:gd name="connsiteY3" fmla="*/ 322724 h 322724"/>
                <a:gd name="connsiteX4" fmla="*/ 0 w 2551876"/>
                <a:gd name="connsiteY4" fmla="*/ 322724 h 322724"/>
                <a:gd name="connsiteX5" fmla="*/ 161362 w 2551876"/>
                <a:gd name="connsiteY5" fmla="*/ 161362 h 322724"/>
                <a:gd name="connsiteX6" fmla="*/ 0 w 2551876"/>
                <a:gd name="connsiteY6" fmla="*/ 0 h 32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1876" h="322724">
                  <a:moveTo>
                    <a:pt x="0" y="0"/>
                  </a:moveTo>
                  <a:lnTo>
                    <a:pt x="2390514" y="0"/>
                  </a:lnTo>
                  <a:lnTo>
                    <a:pt x="2551876" y="161362"/>
                  </a:lnTo>
                  <a:lnTo>
                    <a:pt x="2390514" y="322724"/>
                  </a:lnTo>
                  <a:lnTo>
                    <a:pt x="0" y="322724"/>
                  </a:lnTo>
                  <a:lnTo>
                    <a:pt x="161362" y="161362"/>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63027" tIns="14002" rIns="135023" bIns="14002" numCol="1" spcCol="1270" anchor="ctr" anchorCtr="0">
              <a:noAutofit/>
            </a:bodyPr>
            <a:lstStyle/>
            <a:p>
              <a:pPr algn="ctr" defTabSz="466725">
                <a:lnSpc>
                  <a:spcPct val="90000"/>
                </a:lnSpc>
                <a:spcBef>
                  <a:spcPct val="0"/>
                </a:spcBef>
                <a:spcAft>
                  <a:spcPct val="35000"/>
                </a:spcAft>
              </a:pPr>
              <a:r>
                <a:rPr lang="es-CO" sz="1000" dirty="0">
                  <a:latin typeface="Nexa Light"/>
                </a:rPr>
                <a:t>Noviembre 14 de 2017 </a:t>
              </a:r>
            </a:p>
          </p:txBody>
        </p:sp>
        <p:sp>
          <p:nvSpPr>
            <p:cNvPr id="60" name="Forma libre 18">
              <a:extLst>
                <a:ext uri="{FF2B5EF4-FFF2-40B4-BE49-F238E27FC236}">
                  <a16:creationId xmlns:a16="http://schemas.microsoft.com/office/drawing/2014/main" id="{5FDF5CA5-784E-4F95-8B5C-B1A4C86C8185}"/>
                </a:ext>
              </a:extLst>
            </p:cNvPr>
            <p:cNvSpPr/>
            <p:nvPr/>
          </p:nvSpPr>
          <p:spPr>
            <a:xfrm>
              <a:off x="3159990" y="1221322"/>
              <a:ext cx="2520243" cy="322724"/>
            </a:xfrm>
            <a:custGeom>
              <a:avLst/>
              <a:gdLst>
                <a:gd name="connsiteX0" fmla="*/ 0 w 3742285"/>
                <a:gd name="connsiteY0" fmla="*/ 0 h 322724"/>
                <a:gd name="connsiteX1" fmla="*/ 3580923 w 3742285"/>
                <a:gd name="connsiteY1" fmla="*/ 0 h 322724"/>
                <a:gd name="connsiteX2" fmla="*/ 3742285 w 3742285"/>
                <a:gd name="connsiteY2" fmla="*/ 161362 h 322724"/>
                <a:gd name="connsiteX3" fmla="*/ 3580923 w 3742285"/>
                <a:gd name="connsiteY3" fmla="*/ 322724 h 322724"/>
                <a:gd name="connsiteX4" fmla="*/ 0 w 3742285"/>
                <a:gd name="connsiteY4" fmla="*/ 322724 h 322724"/>
                <a:gd name="connsiteX5" fmla="*/ 161362 w 3742285"/>
                <a:gd name="connsiteY5" fmla="*/ 161362 h 322724"/>
                <a:gd name="connsiteX6" fmla="*/ 0 w 3742285"/>
                <a:gd name="connsiteY6" fmla="*/ 0 h 32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2285" h="322724">
                  <a:moveTo>
                    <a:pt x="0" y="0"/>
                  </a:moveTo>
                  <a:lnTo>
                    <a:pt x="3580923" y="0"/>
                  </a:lnTo>
                  <a:lnTo>
                    <a:pt x="3742285" y="161362"/>
                  </a:lnTo>
                  <a:lnTo>
                    <a:pt x="3580923" y="322724"/>
                  </a:lnTo>
                  <a:lnTo>
                    <a:pt x="0" y="322724"/>
                  </a:lnTo>
                  <a:lnTo>
                    <a:pt x="161362" y="161362"/>
                  </a:lnTo>
                  <a:lnTo>
                    <a:pt x="0" y="0"/>
                  </a:lnTo>
                  <a:close/>
                </a:path>
              </a:pathLst>
            </a:custGeom>
          </p:spPr>
          <p:style>
            <a:lnRef idx="2">
              <a:schemeClr val="lt1">
                <a:hueOff val="0"/>
                <a:satOff val="0"/>
                <a:lumOff val="0"/>
                <a:alphaOff val="0"/>
              </a:schemeClr>
            </a:lnRef>
            <a:fillRef idx="1">
              <a:schemeClr val="accent3">
                <a:hueOff val="677650"/>
                <a:satOff val="25000"/>
                <a:lumOff val="-3676"/>
                <a:alphaOff val="0"/>
              </a:schemeClr>
            </a:fillRef>
            <a:effectRef idx="0">
              <a:schemeClr val="accent3">
                <a:hueOff val="677650"/>
                <a:satOff val="25000"/>
                <a:lumOff val="-3676"/>
                <a:alphaOff val="0"/>
              </a:schemeClr>
            </a:effectRef>
            <a:fontRef idx="minor">
              <a:schemeClr val="lt1"/>
            </a:fontRef>
          </p:style>
          <p:txBody>
            <a:bodyPr spcFirstLastPara="0" vert="horz" wrap="square" lIns="163027" tIns="14002" rIns="135023" bIns="14002" numCol="1" spcCol="1270" anchor="ctr" anchorCtr="0">
              <a:noAutofit/>
            </a:bodyPr>
            <a:lstStyle/>
            <a:p>
              <a:pPr algn="ctr" defTabSz="466725">
                <a:lnSpc>
                  <a:spcPct val="90000"/>
                </a:lnSpc>
                <a:spcBef>
                  <a:spcPct val="0"/>
                </a:spcBef>
                <a:spcAft>
                  <a:spcPct val="35000"/>
                </a:spcAft>
              </a:pPr>
              <a:r>
                <a:rPr lang="es-CO" sz="1000" dirty="0">
                  <a:latin typeface="Nexa Light"/>
                </a:rPr>
                <a:t>Noviembre 14 de 2018</a:t>
              </a:r>
            </a:p>
          </p:txBody>
        </p:sp>
        <p:sp>
          <p:nvSpPr>
            <p:cNvPr id="61" name="Forma libre 19">
              <a:extLst>
                <a:ext uri="{FF2B5EF4-FFF2-40B4-BE49-F238E27FC236}">
                  <a16:creationId xmlns:a16="http://schemas.microsoft.com/office/drawing/2014/main" id="{8DFDC3E4-78BC-440D-8041-FC064931D7EE}"/>
                </a:ext>
              </a:extLst>
            </p:cNvPr>
            <p:cNvSpPr/>
            <p:nvPr/>
          </p:nvSpPr>
          <p:spPr>
            <a:xfrm>
              <a:off x="5685938" y="1228869"/>
              <a:ext cx="975915" cy="322724"/>
            </a:xfrm>
            <a:custGeom>
              <a:avLst/>
              <a:gdLst>
                <a:gd name="connsiteX0" fmla="*/ 0 w 1743788"/>
                <a:gd name="connsiteY0" fmla="*/ 0 h 322724"/>
                <a:gd name="connsiteX1" fmla="*/ 1582426 w 1743788"/>
                <a:gd name="connsiteY1" fmla="*/ 0 h 322724"/>
                <a:gd name="connsiteX2" fmla="*/ 1743788 w 1743788"/>
                <a:gd name="connsiteY2" fmla="*/ 161362 h 322724"/>
                <a:gd name="connsiteX3" fmla="*/ 1582426 w 1743788"/>
                <a:gd name="connsiteY3" fmla="*/ 322724 h 322724"/>
                <a:gd name="connsiteX4" fmla="*/ 0 w 1743788"/>
                <a:gd name="connsiteY4" fmla="*/ 322724 h 322724"/>
                <a:gd name="connsiteX5" fmla="*/ 161362 w 1743788"/>
                <a:gd name="connsiteY5" fmla="*/ 161362 h 322724"/>
                <a:gd name="connsiteX6" fmla="*/ 0 w 1743788"/>
                <a:gd name="connsiteY6" fmla="*/ 0 h 32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3788" h="322724">
                  <a:moveTo>
                    <a:pt x="0" y="0"/>
                  </a:moveTo>
                  <a:lnTo>
                    <a:pt x="1582426" y="0"/>
                  </a:lnTo>
                  <a:lnTo>
                    <a:pt x="1743788" y="161362"/>
                  </a:lnTo>
                  <a:lnTo>
                    <a:pt x="1582426" y="322724"/>
                  </a:lnTo>
                  <a:lnTo>
                    <a:pt x="0" y="322724"/>
                  </a:lnTo>
                  <a:lnTo>
                    <a:pt x="161362" y="161362"/>
                  </a:lnTo>
                  <a:lnTo>
                    <a:pt x="0" y="0"/>
                  </a:lnTo>
                  <a:close/>
                </a:path>
              </a:pathLst>
            </a:custGeom>
          </p:spPr>
          <p:style>
            <a:lnRef idx="2">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spcFirstLastPara="0" vert="horz" wrap="square" lIns="157026" tIns="12002" rIns="133023" bIns="12002" numCol="1" spcCol="1270" anchor="ctr" anchorCtr="0">
              <a:noAutofit/>
            </a:bodyPr>
            <a:lstStyle/>
            <a:p>
              <a:pPr algn="ctr" defTabSz="400050">
                <a:lnSpc>
                  <a:spcPct val="90000"/>
                </a:lnSpc>
                <a:spcBef>
                  <a:spcPct val="0"/>
                </a:spcBef>
                <a:spcAft>
                  <a:spcPct val="35000"/>
                </a:spcAft>
              </a:pPr>
              <a:r>
                <a:rPr lang="es-CO" sz="800" dirty="0">
                  <a:latin typeface="Nexa Light"/>
                </a:rPr>
                <a:t>Enero de 2019</a:t>
              </a:r>
            </a:p>
          </p:txBody>
        </p:sp>
        <p:sp>
          <p:nvSpPr>
            <p:cNvPr id="62" name="Forma libre 22">
              <a:extLst>
                <a:ext uri="{FF2B5EF4-FFF2-40B4-BE49-F238E27FC236}">
                  <a16:creationId xmlns:a16="http://schemas.microsoft.com/office/drawing/2014/main" id="{F9BF5193-29D9-440B-936A-CFE5295936F1}"/>
                </a:ext>
              </a:extLst>
            </p:cNvPr>
            <p:cNvSpPr/>
            <p:nvPr/>
          </p:nvSpPr>
          <p:spPr>
            <a:xfrm>
              <a:off x="6849602" y="1221322"/>
              <a:ext cx="1099430" cy="322724"/>
            </a:xfrm>
            <a:custGeom>
              <a:avLst/>
              <a:gdLst>
                <a:gd name="connsiteX0" fmla="*/ 0 w 1787900"/>
                <a:gd name="connsiteY0" fmla="*/ 0 h 322724"/>
                <a:gd name="connsiteX1" fmla="*/ 1626538 w 1787900"/>
                <a:gd name="connsiteY1" fmla="*/ 0 h 322724"/>
                <a:gd name="connsiteX2" fmla="*/ 1787900 w 1787900"/>
                <a:gd name="connsiteY2" fmla="*/ 161362 h 322724"/>
                <a:gd name="connsiteX3" fmla="*/ 1626538 w 1787900"/>
                <a:gd name="connsiteY3" fmla="*/ 322724 h 322724"/>
                <a:gd name="connsiteX4" fmla="*/ 0 w 1787900"/>
                <a:gd name="connsiteY4" fmla="*/ 322724 h 322724"/>
                <a:gd name="connsiteX5" fmla="*/ 161362 w 1787900"/>
                <a:gd name="connsiteY5" fmla="*/ 161362 h 322724"/>
                <a:gd name="connsiteX6" fmla="*/ 0 w 1787900"/>
                <a:gd name="connsiteY6" fmla="*/ 0 h 32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7900" h="322724">
                  <a:moveTo>
                    <a:pt x="0" y="0"/>
                  </a:moveTo>
                  <a:lnTo>
                    <a:pt x="1626538" y="0"/>
                  </a:lnTo>
                  <a:lnTo>
                    <a:pt x="1787900" y="161362"/>
                  </a:lnTo>
                  <a:lnTo>
                    <a:pt x="1626538" y="322724"/>
                  </a:lnTo>
                  <a:lnTo>
                    <a:pt x="0" y="322724"/>
                  </a:lnTo>
                  <a:lnTo>
                    <a:pt x="161362" y="161362"/>
                  </a:lnTo>
                  <a:lnTo>
                    <a:pt x="0" y="0"/>
                  </a:lnTo>
                  <a:close/>
                </a:path>
              </a:pathLst>
            </a:custGeom>
          </p:spPr>
          <p:style>
            <a:lnRef idx="2">
              <a:schemeClr val="lt1">
                <a:hueOff val="0"/>
                <a:satOff val="0"/>
                <a:lumOff val="0"/>
                <a:alphaOff val="0"/>
              </a:schemeClr>
            </a:lnRef>
            <a:fillRef idx="1">
              <a:schemeClr val="accent3">
                <a:hueOff val="2032949"/>
                <a:satOff val="75000"/>
                <a:lumOff val="-11029"/>
                <a:alphaOff val="0"/>
              </a:schemeClr>
            </a:fillRef>
            <a:effectRef idx="0">
              <a:schemeClr val="accent3">
                <a:hueOff val="2032949"/>
                <a:satOff val="75000"/>
                <a:lumOff val="-11029"/>
                <a:alphaOff val="0"/>
              </a:schemeClr>
            </a:effectRef>
            <a:fontRef idx="minor">
              <a:schemeClr val="lt1"/>
            </a:fontRef>
          </p:style>
          <p:txBody>
            <a:bodyPr spcFirstLastPara="0" vert="horz" wrap="square" lIns="163027" tIns="14002" rIns="135023" bIns="14002" numCol="1" spcCol="1270" anchor="ctr" anchorCtr="0">
              <a:noAutofit/>
            </a:bodyPr>
            <a:lstStyle/>
            <a:p>
              <a:pPr algn="ctr" defTabSz="466725">
                <a:lnSpc>
                  <a:spcPct val="90000"/>
                </a:lnSpc>
                <a:spcBef>
                  <a:spcPct val="0"/>
                </a:spcBef>
                <a:spcAft>
                  <a:spcPct val="35000"/>
                </a:spcAft>
              </a:pPr>
              <a:r>
                <a:rPr lang="es-CO" sz="800" dirty="0">
                  <a:latin typeface="Nexa Light"/>
                </a:rPr>
                <a:t>Enero de 2019 </a:t>
              </a:r>
            </a:p>
          </p:txBody>
        </p:sp>
        <p:sp>
          <p:nvSpPr>
            <p:cNvPr id="63" name="Forma libre 23">
              <a:extLst>
                <a:ext uri="{FF2B5EF4-FFF2-40B4-BE49-F238E27FC236}">
                  <a16:creationId xmlns:a16="http://schemas.microsoft.com/office/drawing/2014/main" id="{61FAFEF1-196D-4332-8CC8-E461A65136AB}"/>
                </a:ext>
              </a:extLst>
            </p:cNvPr>
            <p:cNvSpPr/>
            <p:nvPr/>
          </p:nvSpPr>
          <p:spPr>
            <a:xfrm>
              <a:off x="7809680" y="1219174"/>
              <a:ext cx="1034343" cy="322724"/>
            </a:xfrm>
            <a:custGeom>
              <a:avLst/>
              <a:gdLst>
                <a:gd name="connsiteX0" fmla="*/ 0 w 1578195"/>
                <a:gd name="connsiteY0" fmla="*/ 0 h 322724"/>
                <a:gd name="connsiteX1" fmla="*/ 1416833 w 1578195"/>
                <a:gd name="connsiteY1" fmla="*/ 0 h 322724"/>
                <a:gd name="connsiteX2" fmla="*/ 1578195 w 1578195"/>
                <a:gd name="connsiteY2" fmla="*/ 161362 h 322724"/>
                <a:gd name="connsiteX3" fmla="*/ 1416833 w 1578195"/>
                <a:gd name="connsiteY3" fmla="*/ 322724 h 322724"/>
                <a:gd name="connsiteX4" fmla="*/ 0 w 1578195"/>
                <a:gd name="connsiteY4" fmla="*/ 322724 h 322724"/>
                <a:gd name="connsiteX5" fmla="*/ 161362 w 1578195"/>
                <a:gd name="connsiteY5" fmla="*/ 161362 h 322724"/>
                <a:gd name="connsiteX6" fmla="*/ 0 w 1578195"/>
                <a:gd name="connsiteY6" fmla="*/ 0 h 32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8195" h="322724">
                  <a:moveTo>
                    <a:pt x="0" y="0"/>
                  </a:moveTo>
                  <a:lnTo>
                    <a:pt x="1416833" y="0"/>
                  </a:lnTo>
                  <a:lnTo>
                    <a:pt x="1578195" y="161362"/>
                  </a:lnTo>
                  <a:lnTo>
                    <a:pt x="1416833" y="322724"/>
                  </a:lnTo>
                  <a:lnTo>
                    <a:pt x="0" y="322724"/>
                  </a:lnTo>
                  <a:lnTo>
                    <a:pt x="161362" y="161362"/>
                  </a:lnTo>
                  <a:lnTo>
                    <a:pt x="0" y="0"/>
                  </a:lnTo>
                  <a:close/>
                </a:path>
              </a:pathLst>
            </a:custGeom>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163027" tIns="14002" rIns="135023" bIns="14002" numCol="1" spcCol="1270" anchor="ctr" anchorCtr="0">
              <a:noAutofit/>
            </a:bodyPr>
            <a:lstStyle/>
            <a:p>
              <a:pPr algn="ctr" defTabSz="466725">
                <a:lnSpc>
                  <a:spcPct val="90000"/>
                </a:lnSpc>
                <a:spcBef>
                  <a:spcPct val="0"/>
                </a:spcBef>
                <a:spcAft>
                  <a:spcPct val="35000"/>
                </a:spcAft>
              </a:pPr>
              <a:r>
                <a:rPr lang="es-CO" sz="800" dirty="0">
                  <a:latin typeface="Nexa Light"/>
                </a:rPr>
                <a:t>Mayo de 2019</a:t>
              </a:r>
            </a:p>
          </p:txBody>
        </p:sp>
      </p:grpSp>
      <p:cxnSp>
        <p:nvCxnSpPr>
          <p:cNvPr id="64" name="Conector recto de flecha 63">
            <a:extLst>
              <a:ext uri="{FF2B5EF4-FFF2-40B4-BE49-F238E27FC236}">
                <a16:creationId xmlns:a16="http://schemas.microsoft.com/office/drawing/2014/main" id="{E2768AB1-707C-4097-B810-312323BFB0AF}"/>
              </a:ext>
            </a:extLst>
          </p:cNvPr>
          <p:cNvCxnSpPr>
            <a:cxnSpLocks/>
          </p:cNvCxnSpPr>
          <p:nvPr/>
        </p:nvCxnSpPr>
        <p:spPr>
          <a:xfrm>
            <a:off x="6714620" y="1993653"/>
            <a:ext cx="0" cy="216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ector recto de flecha 64">
            <a:extLst>
              <a:ext uri="{FF2B5EF4-FFF2-40B4-BE49-F238E27FC236}">
                <a16:creationId xmlns:a16="http://schemas.microsoft.com/office/drawing/2014/main" id="{389E4181-6320-4929-9E3E-50361220D440}"/>
              </a:ext>
            </a:extLst>
          </p:cNvPr>
          <p:cNvCxnSpPr>
            <a:cxnSpLocks/>
          </p:cNvCxnSpPr>
          <p:nvPr/>
        </p:nvCxnSpPr>
        <p:spPr>
          <a:xfrm>
            <a:off x="8041144" y="1993653"/>
            <a:ext cx="0" cy="241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Rectángulo 65">
            <a:extLst>
              <a:ext uri="{FF2B5EF4-FFF2-40B4-BE49-F238E27FC236}">
                <a16:creationId xmlns:a16="http://schemas.microsoft.com/office/drawing/2014/main" id="{7851CB6E-8DEE-4809-A39E-B32C7E815FAA}"/>
              </a:ext>
            </a:extLst>
          </p:cNvPr>
          <p:cNvSpPr/>
          <p:nvPr/>
        </p:nvSpPr>
        <p:spPr>
          <a:xfrm>
            <a:off x="9512071" y="2873328"/>
            <a:ext cx="1560842" cy="931025"/>
          </a:xfrm>
          <a:prstGeom prst="rect">
            <a:avLst/>
          </a:prstGeom>
        </p:spPr>
        <p:txBody>
          <a:bodyPr wrap="square">
            <a:spAutoFit/>
          </a:bodyPr>
          <a:lstStyle/>
          <a:p>
            <a:pPr algn="just" defTabSz="685783"/>
            <a:r>
              <a:rPr lang="es-CO" sz="700" dirty="0">
                <a:latin typeface="Nexa Light"/>
              </a:rPr>
              <a:t>Verificación  extraordinaria para las fronteras comerciales con hallazgos en los sistemas de medida en la segunda verificación, en el caso en que esta sea no conforme se procede con la cancelación de la frontera.</a:t>
            </a:r>
          </a:p>
        </p:txBody>
      </p:sp>
      <p:sp>
        <p:nvSpPr>
          <p:cNvPr id="67" name="Flecha derecha 8">
            <a:extLst>
              <a:ext uri="{FF2B5EF4-FFF2-40B4-BE49-F238E27FC236}">
                <a16:creationId xmlns:a16="http://schemas.microsoft.com/office/drawing/2014/main" id="{33641A17-FFEF-479B-8908-35058424681A}"/>
              </a:ext>
            </a:extLst>
          </p:cNvPr>
          <p:cNvSpPr/>
          <p:nvPr/>
        </p:nvSpPr>
        <p:spPr>
          <a:xfrm>
            <a:off x="7786469" y="3010763"/>
            <a:ext cx="524483" cy="351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68" name="Rectángulo 67">
            <a:extLst>
              <a:ext uri="{FF2B5EF4-FFF2-40B4-BE49-F238E27FC236}">
                <a16:creationId xmlns:a16="http://schemas.microsoft.com/office/drawing/2014/main" id="{732B7AEE-0AB3-4B18-A066-E8786DC0DD77}"/>
              </a:ext>
            </a:extLst>
          </p:cNvPr>
          <p:cNvSpPr/>
          <p:nvPr/>
        </p:nvSpPr>
        <p:spPr>
          <a:xfrm>
            <a:off x="7785722" y="3830539"/>
            <a:ext cx="1847334" cy="215829"/>
          </a:xfrm>
          <a:prstGeom prst="rect">
            <a:avLst/>
          </a:prstGeom>
        </p:spPr>
        <p:txBody>
          <a:bodyPr wrap="square">
            <a:spAutoFit/>
          </a:bodyPr>
          <a:lstStyle/>
          <a:p>
            <a:pPr algn="ctr" defTabSz="685783"/>
            <a:r>
              <a:rPr lang="es-CO" sz="675" dirty="0">
                <a:solidFill>
                  <a:prstClr val="black"/>
                </a:solidFill>
                <a:latin typeface="Arial" panose="020B0604020202020204" pitchFamily="34" charset="0"/>
                <a:cs typeface="Arial" panose="020B0604020202020204" pitchFamily="34" charset="0"/>
              </a:rPr>
              <a:t> </a:t>
            </a:r>
          </a:p>
        </p:txBody>
      </p:sp>
      <p:pic>
        <p:nvPicPr>
          <p:cNvPr id="69" name="Imagen 68">
            <a:extLst>
              <a:ext uri="{FF2B5EF4-FFF2-40B4-BE49-F238E27FC236}">
                <a16:creationId xmlns:a16="http://schemas.microsoft.com/office/drawing/2014/main" id="{AA3CDEAB-0B93-4134-B43D-F62DDF0EEC03}"/>
              </a:ext>
            </a:extLst>
          </p:cNvPr>
          <p:cNvPicPr>
            <a:picLocks noChangeAspect="1"/>
          </p:cNvPicPr>
          <p:nvPr/>
        </p:nvPicPr>
        <p:blipFill>
          <a:blip r:embed="rId2"/>
          <a:stretch>
            <a:fillRect/>
          </a:stretch>
        </p:blipFill>
        <p:spPr>
          <a:xfrm>
            <a:off x="1086475" y="3837399"/>
            <a:ext cx="936503" cy="471822"/>
          </a:xfrm>
          <a:prstGeom prst="rect">
            <a:avLst/>
          </a:prstGeom>
        </p:spPr>
      </p:pic>
      <p:pic>
        <p:nvPicPr>
          <p:cNvPr id="70" name="Imagen 69">
            <a:extLst>
              <a:ext uri="{FF2B5EF4-FFF2-40B4-BE49-F238E27FC236}">
                <a16:creationId xmlns:a16="http://schemas.microsoft.com/office/drawing/2014/main" id="{5E078EEA-0F81-45BE-9ABF-EC9E3A1034F4}"/>
              </a:ext>
            </a:extLst>
          </p:cNvPr>
          <p:cNvPicPr>
            <a:picLocks noChangeAspect="1"/>
          </p:cNvPicPr>
          <p:nvPr/>
        </p:nvPicPr>
        <p:blipFill>
          <a:blip r:embed="rId3"/>
          <a:stretch>
            <a:fillRect/>
          </a:stretch>
        </p:blipFill>
        <p:spPr>
          <a:xfrm>
            <a:off x="938717" y="4796691"/>
            <a:ext cx="1248316" cy="444945"/>
          </a:xfrm>
          <a:prstGeom prst="rect">
            <a:avLst/>
          </a:prstGeom>
        </p:spPr>
      </p:pic>
      <p:sp>
        <p:nvSpPr>
          <p:cNvPr id="71" name="Rectángulo 70">
            <a:extLst>
              <a:ext uri="{FF2B5EF4-FFF2-40B4-BE49-F238E27FC236}">
                <a16:creationId xmlns:a16="http://schemas.microsoft.com/office/drawing/2014/main" id="{C81AB60B-34BD-4991-86B3-49D2D02B947C}"/>
              </a:ext>
            </a:extLst>
          </p:cNvPr>
          <p:cNvSpPr/>
          <p:nvPr/>
        </p:nvSpPr>
        <p:spPr>
          <a:xfrm>
            <a:off x="1106363" y="5428717"/>
            <a:ext cx="2157904" cy="914097"/>
          </a:xfrm>
          <a:prstGeom prst="rect">
            <a:avLst/>
          </a:prstGeom>
        </p:spPr>
        <p:txBody>
          <a:bodyPr wrap="square">
            <a:spAutoFit/>
          </a:bodyPr>
          <a:lstStyle/>
          <a:p>
            <a:pPr algn="just"/>
            <a:r>
              <a:rPr lang="es-CO" sz="800" dirty="0">
                <a:latin typeface="Nexa Light"/>
              </a:rPr>
              <a:t> Agentes que no cumplen, por lo menos en una frontera la primera verificación, pasan automáticamente a una segunda verificación con una nueva muestra que se calcula exceptuando a las fronteras de la muestra en la primera verificación.</a:t>
            </a:r>
          </a:p>
        </p:txBody>
      </p:sp>
      <p:cxnSp>
        <p:nvCxnSpPr>
          <p:cNvPr id="72" name="Conector recto de flecha 71">
            <a:extLst>
              <a:ext uri="{FF2B5EF4-FFF2-40B4-BE49-F238E27FC236}">
                <a16:creationId xmlns:a16="http://schemas.microsoft.com/office/drawing/2014/main" id="{0FC69082-D96A-472D-8AB5-FCE7951B94CF}"/>
              </a:ext>
            </a:extLst>
          </p:cNvPr>
          <p:cNvCxnSpPr/>
          <p:nvPr/>
        </p:nvCxnSpPr>
        <p:spPr>
          <a:xfrm>
            <a:off x="2022978" y="5087940"/>
            <a:ext cx="0" cy="218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3" name="Imagen 72">
            <a:extLst>
              <a:ext uri="{FF2B5EF4-FFF2-40B4-BE49-F238E27FC236}">
                <a16:creationId xmlns:a16="http://schemas.microsoft.com/office/drawing/2014/main" id="{71555860-28A1-4E67-8C44-00CFAF3DD21C}"/>
              </a:ext>
            </a:extLst>
          </p:cNvPr>
          <p:cNvPicPr>
            <a:picLocks noChangeAspect="1"/>
          </p:cNvPicPr>
          <p:nvPr/>
        </p:nvPicPr>
        <p:blipFill>
          <a:blip r:embed="rId4"/>
          <a:stretch>
            <a:fillRect/>
          </a:stretch>
        </p:blipFill>
        <p:spPr>
          <a:xfrm>
            <a:off x="7611840" y="4754813"/>
            <a:ext cx="1386178" cy="495496"/>
          </a:xfrm>
          <a:prstGeom prst="rect">
            <a:avLst/>
          </a:prstGeom>
        </p:spPr>
      </p:pic>
      <p:sp>
        <p:nvSpPr>
          <p:cNvPr id="74" name="Rectángulo 73">
            <a:extLst>
              <a:ext uri="{FF2B5EF4-FFF2-40B4-BE49-F238E27FC236}">
                <a16:creationId xmlns:a16="http://schemas.microsoft.com/office/drawing/2014/main" id="{8F3F367F-6872-4C48-82D2-DDEDE680A642}"/>
              </a:ext>
            </a:extLst>
          </p:cNvPr>
          <p:cNvSpPr/>
          <p:nvPr/>
        </p:nvSpPr>
        <p:spPr>
          <a:xfrm>
            <a:off x="7548505" y="5409635"/>
            <a:ext cx="2321768" cy="660180"/>
          </a:xfrm>
          <a:prstGeom prst="rect">
            <a:avLst/>
          </a:prstGeom>
        </p:spPr>
        <p:txBody>
          <a:bodyPr wrap="square">
            <a:spAutoFit/>
          </a:bodyPr>
          <a:lstStyle/>
          <a:p>
            <a:pPr algn="just"/>
            <a:r>
              <a:rPr lang="es-CO" sz="800" dirty="0">
                <a:latin typeface="Nexa Light"/>
              </a:rPr>
              <a:t>Los agentes  que no cumplen, por lo menos en  una frontera  en la segunda verificación, deben solicitar la verificación extraordinaria a todas las fronteras comerciales que representa.</a:t>
            </a:r>
          </a:p>
        </p:txBody>
      </p:sp>
      <p:cxnSp>
        <p:nvCxnSpPr>
          <p:cNvPr id="75" name="Conector recto de flecha 74">
            <a:extLst>
              <a:ext uri="{FF2B5EF4-FFF2-40B4-BE49-F238E27FC236}">
                <a16:creationId xmlns:a16="http://schemas.microsoft.com/office/drawing/2014/main" id="{83F2E30F-58C6-49CB-A017-FDED7E664824}"/>
              </a:ext>
            </a:extLst>
          </p:cNvPr>
          <p:cNvCxnSpPr/>
          <p:nvPr/>
        </p:nvCxnSpPr>
        <p:spPr>
          <a:xfrm>
            <a:off x="8882394" y="5140930"/>
            <a:ext cx="0" cy="218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Rectángulo 75">
            <a:extLst>
              <a:ext uri="{FF2B5EF4-FFF2-40B4-BE49-F238E27FC236}">
                <a16:creationId xmlns:a16="http://schemas.microsoft.com/office/drawing/2014/main" id="{6A78DEAD-E4FA-4C8D-BD45-4B8F5AA377B6}"/>
              </a:ext>
            </a:extLst>
          </p:cNvPr>
          <p:cNvSpPr/>
          <p:nvPr/>
        </p:nvSpPr>
        <p:spPr>
          <a:xfrm>
            <a:off x="3636770" y="4155958"/>
            <a:ext cx="3688604" cy="1200329"/>
          </a:xfrm>
          <a:prstGeom prst="rect">
            <a:avLst/>
          </a:prstGeom>
          <a:ln w="28575">
            <a:solidFill>
              <a:schemeClr val="accent1"/>
            </a:solidFill>
          </a:ln>
        </p:spPr>
        <p:txBody>
          <a:bodyPr wrap="square">
            <a:spAutoFit/>
          </a:bodyPr>
          <a:lstStyle/>
          <a:p>
            <a:pPr marL="202406" indent="-202406"/>
            <a:r>
              <a:rPr lang="es-CO" sz="900" b="1" dirty="0">
                <a:latin typeface="Nexa Light"/>
              </a:rPr>
              <a:t>1. Incumplimiento en los elementos del sistema de medición. </a:t>
            </a:r>
          </a:p>
          <a:p>
            <a:pPr marL="202406" indent="-202406"/>
            <a:r>
              <a:rPr lang="es-CO" sz="900" b="1" dirty="0">
                <a:latin typeface="Nexa Light"/>
              </a:rPr>
              <a:t>2. Diferencias en las lecturas  entre medidor principal y de respaldo</a:t>
            </a:r>
          </a:p>
          <a:p>
            <a:r>
              <a:rPr lang="es-CO" sz="900" dirty="0">
                <a:latin typeface="Nexa Light"/>
              </a:rPr>
              <a:t>Para 1 y 2, se declara la frontera en falla con un plazo de 15 días si es por causa del contador o sistema de transmisión de datos y 30 días si es TC y </a:t>
            </a:r>
            <a:r>
              <a:rPr lang="es-CO" sz="900" dirty="0" err="1">
                <a:latin typeface="Nexa Light"/>
              </a:rPr>
              <a:t>TP</a:t>
            </a:r>
            <a:r>
              <a:rPr lang="es-CO" sz="900" dirty="0">
                <a:latin typeface="Nexa Light"/>
              </a:rPr>
              <a:t>.</a:t>
            </a:r>
          </a:p>
          <a:p>
            <a:pPr marL="202406" indent="-202406"/>
            <a:r>
              <a:rPr lang="es-CO" sz="900" b="1" dirty="0">
                <a:latin typeface="Nexa Light"/>
              </a:rPr>
              <a:t>3. Otras causas</a:t>
            </a:r>
          </a:p>
          <a:p>
            <a:pPr marL="202406" indent="-202406"/>
            <a:r>
              <a:rPr lang="es-CO" sz="900" dirty="0">
                <a:latin typeface="Nexa Light"/>
              </a:rPr>
              <a:t>	El</a:t>
            </a:r>
            <a:r>
              <a:rPr lang="es-CO" sz="900" b="1" dirty="0">
                <a:latin typeface="Nexa Light"/>
              </a:rPr>
              <a:t> </a:t>
            </a:r>
            <a:r>
              <a:rPr lang="es-CO" sz="900" dirty="0">
                <a:latin typeface="Nexa Light"/>
              </a:rPr>
              <a:t>Representante de la Frontera tiene 30 días para corregir los incumplimientos.</a:t>
            </a:r>
          </a:p>
        </p:txBody>
      </p:sp>
      <p:sp>
        <p:nvSpPr>
          <p:cNvPr id="77" name="Rectángulo 76">
            <a:extLst>
              <a:ext uri="{FF2B5EF4-FFF2-40B4-BE49-F238E27FC236}">
                <a16:creationId xmlns:a16="http://schemas.microsoft.com/office/drawing/2014/main" id="{FB5DA916-06AE-4BE1-8E9D-28B4B75F2D89}"/>
              </a:ext>
            </a:extLst>
          </p:cNvPr>
          <p:cNvSpPr/>
          <p:nvPr/>
        </p:nvSpPr>
        <p:spPr>
          <a:xfrm>
            <a:off x="3527332" y="3716588"/>
            <a:ext cx="3329601" cy="287771"/>
          </a:xfrm>
          <a:prstGeom prst="rect">
            <a:avLst/>
          </a:prstGeom>
        </p:spPr>
        <p:txBody>
          <a:bodyPr wrap="square">
            <a:spAutoFit/>
          </a:bodyPr>
          <a:lstStyle/>
          <a:p>
            <a:pPr algn="just"/>
            <a:r>
              <a:rPr lang="es-CO" sz="1100" b="1" dirty="0">
                <a:latin typeface="Nexa Light"/>
              </a:rPr>
              <a:t>Tratamiento  de hallazgos: Literal </a:t>
            </a:r>
            <a:r>
              <a:rPr lang="es-CO" sz="1100" b="1" i="1" dirty="0">
                <a:latin typeface="Nexa Light"/>
              </a:rPr>
              <a:t>j)</a:t>
            </a:r>
            <a:r>
              <a:rPr lang="es-CO" sz="1100" b="1" dirty="0">
                <a:latin typeface="Nexa Light"/>
              </a:rPr>
              <a:t> Anexo 9</a:t>
            </a:r>
            <a:endParaRPr lang="es-CO" sz="1100" dirty="0">
              <a:latin typeface="Nexa Light"/>
            </a:endParaRPr>
          </a:p>
        </p:txBody>
      </p:sp>
      <p:cxnSp>
        <p:nvCxnSpPr>
          <p:cNvPr id="78" name="Conector curvado 7">
            <a:extLst>
              <a:ext uri="{FF2B5EF4-FFF2-40B4-BE49-F238E27FC236}">
                <a16:creationId xmlns:a16="http://schemas.microsoft.com/office/drawing/2014/main" id="{1F080BB0-8651-4A49-AD71-A5AB7F8D702D}"/>
              </a:ext>
            </a:extLst>
          </p:cNvPr>
          <p:cNvCxnSpPr>
            <a:cxnSpLocks/>
          </p:cNvCxnSpPr>
          <p:nvPr/>
        </p:nvCxnSpPr>
        <p:spPr>
          <a:xfrm rot="5400000" flipH="1" flipV="1">
            <a:off x="2489125" y="3936871"/>
            <a:ext cx="448191" cy="1161786"/>
          </a:xfrm>
          <a:prstGeom prst="curvedConnector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9" name="Conector curvado 20">
            <a:extLst>
              <a:ext uri="{FF2B5EF4-FFF2-40B4-BE49-F238E27FC236}">
                <a16:creationId xmlns:a16="http://schemas.microsoft.com/office/drawing/2014/main" id="{A7CF767A-6630-459E-8C10-08B114005005}"/>
              </a:ext>
            </a:extLst>
          </p:cNvPr>
          <p:cNvCxnSpPr>
            <a:cxnSpLocks/>
          </p:cNvCxnSpPr>
          <p:nvPr/>
        </p:nvCxnSpPr>
        <p:spPr>
          <a:xfrm rot="16200000" flipV="1">
            <a:off x="8352580" y="3957315"/>
            <a:ext cx="433079" cy="1373114"/>
          </a:xfrm>
          <a:prstGeom prst="curvedConnector2">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0" name="Rectángulo 79">
            <a:extLst>
              <a:ext uri="{FF2B5EF4-FFF2-40B4-BE49-F238E27FC236}">
                <a16:creationId xmlns:a16="http://schemas.microsoft.com/office/drawing/2014/main" id="{4FEC23C6-1121-4BD1-ACB2-3AE2ADF5008A}"/>
              </a:ext>
            </a:extLst>
          </p:cNvPr>
          <p:cNvSpPr/>
          <p:nvPr/>
        </p:nvSpPr>
        <p:spPr>
          <a:xfrm>
            <a:off x="2164126" y="4912406"/>
            <a:ext cx="941340" cy="228524"/>
          </a:xfrm>
          <a:prstGeom prst="rect">
            <a:avLst/>
          </a:prstGeom>
        </p:spPr>
        <p:txBody>
          <a:bodyPr wrap="square">
            <a:spAutoFit/>
          </a:bodyPr>
          <a:lstStyle/>
          <a:p>
            <a:pPr algn="ctr" defTabSz="685783"/>
            <a:r>
              <a:rPr lang="es-CO" sz="750" dirty="0">
                <a:solidFill>
                  <a:prstClr val="black"/>
                </a:solidFill>
                <a:latin typeface="Arial" panose="020B0604020202020204" pitchFamily="34" charset="0"/>
                <a:cs typeface="Arial" panose="020B0604020202020204" pitchFamily="34" charset="0"/>
              </a:rPr>
              <a:t>Literal i)  anexo 9</a:t>
            </a:r>
          </a:p>
        </p:txBody>
      </p:sp>
      <p:sp>
        <p:nvSpPr>
          <p:cNvPr id="81" name="Rectángulo 80">
            <a:extLst>
              <a:ext uri="{FF2B5EF4-FFF2-40B4-BE49-F238E27FC236}">
                <a16:creationId xmlns:a16="http://schemas.microsoft.com/office/drawing/2014/main" id="{40510E0F-81DA-4569-B3F2-9089769119E4}"/>
              </a:ext>
            </a:extLst>
          </p:cNvPr>
          <p:cNvSpPr/>
          <p:nvPr/>
        </p:nvSpPr>
        <p:spPr>
          <a:xfrm>
            <a:off x="9601566" y="2624918"/>
            <a:ext cx="1351453" cy="228524"/>
          </a:xfrm>
          <a:prstGeom prst="rect">
            <a:avLst/>
          </a:prstGeom>
        </p:spPr>
        <p:txBody>
          <a:bodyPr wrap="square">
            <a:spAutoFit/>
          </a:bodyPr>
          <a:lstStyle/>
          <a:p>
            <a:pPr algn="ctr" defTabSz="685783"/>
            <a:r>
              <a:rPr lang="es-CO" sz="750" b="1" dirty="0">
                <a:solidFill>
                  <a:prstClr val="black"/>
                </a:solidFill>
                <a:latin typeface="Arial" panose="020B0604020202020204" pitchFamily="34" charset="0"/>
                <a:cs typeface="Arial" panose="020B0604020202020204" pitchFamily="34" charset="0"/>
              </a:rPr>
              <a:t>Tercera verificación</a:t>
            </a:r>
          </a:p>
        </p:txBody>
      </p:sp>
      <p:pic>
        <p:nvPicPr>
          <p:cNvPr id="82" name="Imagen 81">
            <a:extLst>
              <a:ext uri="{FF2B5EF4-FFF2-40B4-BE49-F238E27FC236}">
                <a16:creationId xmlns:a16="http://schemas.microsoft.com/office/drawing/2014/main" id="{2F9CBE63-BA6F-4ACF-AD82-640544FEA48E}"/>
              </a:ext>
            </a:extLst>
          </p:cNvPr>
          <p:cNvPicPr>
            <a:picLocks noChangeAspect="1"/>
          </p:cNvPicPr>
          <p:nvPr/>
        </p:nvPicPr>
        <p:blipFill rotWithShape="1">
          <a:blip r:embed="rId5"/>
          <a:srcRect t="2811" b="1"/>
          <a:stretch/>
        </p:blipFill>
        <p:spPr>
          <a:xfrm>
            <a:off x="980676" y="2287412"/>
            <a:ext cx="7792263" cy="1465537"/>
          </a:xfrm>
          <a:prstGeom prst="rect">
            <a:avLst/>
          </a:prstGeom>
        </p:spPr>
      </p:pic>
      <p:sp>
        <p:nvSpPr>
          <p:cNvPr id="83" name="CuadroTexto 82">
            <a:extLst>
              <a:ext uri="{FF2B5EF4-FFF2-40B4-BE49-F238E27FC236}">
                <a16:creationId xmlns:a16="http://schemas.microsoft.com/office/drawing/2014/main" id="{939E5BAB-3352-47A8-97F9-DE3FCB74788D}"/>
              </a:ext>
            </a:extLst>
          </p:cNvPr>
          <p:cNvSpPr txBox="1"/>
          <p:nvPr/>
        </p:nvSpPr>
        <p:spPr>
          <a:xfrm>
            <a:off x="3315498" y="5409635"/>
            <a:ext cx="3743290" cy="990271"/>
          </a:xfrm>
          <a:prstGeom prst="rect">
            <a:avLst/>
          </a:prstGeom>
          <a:noFill/>
        </p:spPr>
        <p:txBody>
          <a:bodyPr wrap="square" rtlCol="0">
            <a:spAutoFit/>
          </a:bodyPr>
          <a:lstStyle/>
          <a:p>
            <a:pPr marL="202406" indent="-202406"/>
            <a:r>
              <a:rPr lang="es-CO" sz="1050" dirty="0"/>
              <a:t> </a:t>
            </a:r>
          </a:p>
          <a:p>
            <a:pPr marL="202406" indent="-202406" algn="ctr"/>
            <a:r>
              <a:rPr lang="es-CO" sz="1050" dirty="0"/>
              <a:t>	</a:t>
            </a:r>
            <a:r>
              <a:rPr lang="es-CO" sz="1050" b="1" dirty="0">
                <a:solidFill>
                  <a:schemeClr val="accent1">
                    <a:lumMod val="75000"/>
                  </a:schemeClr>
                </a:solidFill>
              </a:rPr>
              <a:t>Para 1, 2, 3 pasados los plazos indicados se debe solicitar una verificación extraordinaria, en caso de esta ser no conforme se cancela la frontera</a:t>
            </a:r>
          </a:p>
          <a:p>
            <a:endParaRPr lang="es-CO" sz="1050" dirty="0"/>
          </a:p>
        </p:txBody>
      </p:sp>
      <p:cxnSp>
        <p:nvCxnSpPr>
          <p:cNvPr id="84" name="Conector recto de flecha 83">
            <a:extLst>
              <a:ext uri="{FF2B5EF4-FFF2-40B4-BE49-F238E27FC236}">
                <a16:creationId xmlns:a16="http://schemas.microsoft.com/office/drawing/2014/main" id="{626FAA6E-B671-42F6-8471-05C2C5420EE1}"/>
              </a:ext>
            </a:extLst>
          </p:cNvPr>
          <p:cNvCxnSpPr>
            <a:cxnSpLocks/>
          </p:cNvCxnSpPr>
          <p:nvPr/>
        </p:nvCxnSpPr>
        <p:spPr>
          <a:xfrm flipH="1">
            <a:off x="2164126" y="2092699"/>
            <a:ext cx="182938" cy="360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Conector recto de flecha 84">
            <a:extLst>
              <a:ext uri="{FF2B5EF4-FFF2-40B4-BE49-F238E27FC236}">
                <a16:creationId xmlns:a16="http://schemas.microsoft.com/office/drawing/2014/main" id="{0629EFF2-9D5C-4302-B823-3CFF0F656518}"/>
              </a:ext>
            </a:extLst>
          </p:cNvPr>
          <p:cNvCxnSpPr/>
          <p:nvPr/>
        </p:nvCxnSpPr>
        <p:spPr>
          <a:xfrm>
            <a:off x="5481600" y="2029240"/>
            <a:ext cx="172741" cy="337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Flecha derecha 8">
            <a:extLst>
              <a:ext uri="{FF2B5EF4-FFF2-40B4-BE49-F238E27FC236}">
                <a16:creationId xmlns:a16="http://schemas.microsoft.com/office/drawing/2014/main" id="{2F67FCA5-0355-4DCC-8E61-414D61930C06}"/>
              </a:ext>
            </a:extLst>
          </p:cNvPr>
          <p:cNvSpPr/>
          <p:nvPr/>
        </p:nvSpPr>
        <p:spPr>
          <a:xfrm>
            <a:off x="8862390" y="3011934"/>
            <a:ext cx="524483" cy="3197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Tree>
    <p:extLst>
      <p:ext uri="{BB962C8B-B14F-4D97-AF65-F5344CB8AC3E}">
        <p14:creationId xmlns:p14="http://schemas.microsoft.com/office/powerpoint/2010/main" val="91060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additive="base">
                                        <p:cTn id="11" dur="500" fill="hold"/>
                                        <p:tgtEl>
                                          <p:spTgt spid="85"/>
                                        </p:tgtEl>
                                        <p:attrNameLst>
                                          <p:attrName>ppt_x</p:attrName>
                                        </p:attrNameLst>
                                      </p:cBhvr>
                                      <p:tavLst>
                                        <p:tav tm="0">
                                          <p:val>
                                            <p:strVal val="#ppt_x"/>
                                          </p:val>
                                        </p:tav>
                                        <p:tav tm="100000">
                                          <p:val>
                                            <p:strVal val="#ppt_x"/>
                                          </p:val>
                                        </p:tav>
                                      </p:tavLst>
                                    </p:anim>
                                    <p:anim calcmode="lin" valueType="num">
                                      <p:cBhvr additive="base">
                                        <p:cTn id="12" dur="500" fill="hold"/>
                                        <p:tgtEl>
                                          <p:spTgt spid="8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500" fill="hold"/>
                                        <p:tgtEl>
                                          <p:spTgt spid="64"/>
                                        </p:tgtEl>
                                        <p:attrNameLst>
                                          <p:attrName>ppt_x</p:attrName>
                                        </p:attrNameLst>
                                      </p:cBhvr>
                                      <p:tavLst>
                                        <p:tav tm="0">
                                          <p:val>
                                            <p:strVal val="#ppt_x"/>
                                          </p:val>
                                        </p:tav>
                                        <p:tav tm="100000">
                                          <p:val>
                                            <p:strVal val="#ppt_x"/>
                                          </p:val>
                                        </p:tav>
                                      </p:tavLst>
                                    </p:anim>
                                    <p:anim calcmode="lin" valueType="num">
                                      <p:cBhvr additive="base">
                                        <p:cTn id="16" dur="500" fill="hold"/>
                                        <p:tgtEl>
                                          <p:spTgt spid="6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ppt_x"/>
                                          </p:val>
                                        </p:tav>
                                        <p:tav tm="100000">
                                          <p:val>
                                            <p:strVal val="#ppt_x"/>
                                          </p:val>
                                        </p:tav>
                                      </p:tavLst>
                                    </p:anim>
                                    <p:anim calcmode="lin" valueType="num">
                                      <p:cBhvr additive="base">
                                        <p:cTn id="20" dur="500" fill="hold"/>
                                        <p:tgtEl>
                                          <p:spTgt spid="6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2"/>
                                        </p:tgtEl>
                                        <p:attrNameLst>
                                          <p:attrName>style.visibility</p:attrName>
                                        </p:attrNameLst>
                                      </p:cBhvr>
                                      <p:to>
                                        <p:strVal val="visible"/>
                                      </p:to>
                                    </p:set>
                                    <p:anim calcmode="lin" valueType="num">
                                      <p:cBhvr additive="base">
                                        <p:cTn id="23" dur="500" fill="hold"/>
                                        <p:tgtEl>
                                          <p:spTgt spid="82"/>
                                        </p:tgtEl>
                                        <p:attrNameLst>
                                          <p:attrName>ppt_x</p:attrName>
                                        </p:attrNameLst>
                                      </p:cBhvr>
                                      <p:tavLst>
                                        <p:tav tm="0">
                                          <p:val>
                                            <p:strVal val="#ppt_x"/>
                                          </p:val>
                                        </p:tav>
                                        <p:tav tm="100000">
                                          <p:val>
                                            <p:strVal val="#ppt_x"/>
                                          </p:val>
                                        </p:tav>
                                      </p:tavLst>
                                    </p:anim>
                                    <p:anim calcmode="lin" valueType="num">
                                      <p:cBhvr additive="base">
                                        <p:cTn id="24" dur="500" fill="hold"/>
                                        <p:tgtEl>
                                          <p:spTgt spid="8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500" fill="hold"/>
                                        <p:tgtEl>
                                          <p:spTgt spid="69"/>
                                        </p:tgtEl>
                                        <p:attrNameLst>
                                          <p:attrName>ppt_x</p:attrName>
                                        </p:attrNameLst>
                                      </p:cBhvr>
                                      <p:tavLst>
                                        <p:tav tm="0">
                                          <p:val>
                                            <p:strVal val="#ppt_x"/>
                                          </p:val>
                                        </p:tav>
                                        <p:tav tm="100000">
                                          <p:val>
                                            <p:strVal val="#ppt_x"/>
                                          </p:val>
                                        </p:tav>
                                      </p:tavLst>
                                    </p:anim>
                                    <p:anim calcmode="lin" valueType="num">
                                      <p:cBhvr additive="base">
                                        <p:cTn id="28" dur="500" fill="hold"/>
                                        <p:tgtEl>
                                          <p:spTgt spid="69"/>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par>
                                <p:cTn id="32" presetID="10" presetClass="entr" presetSubtype="0" fill="hold" nodeType="with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fade">
                                      <p:cBhvr>
                                        <p:cTn id="34" dur="500"/>
                                        <p:tgtEl>
                                          <p:spTgt spid="7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500"/>
                                        <p:tgtEl>
                                          <p:spTgt spid="7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500"/>
                                        <p:tgtEl>
                                          <p:spTgt spid="81"/>
                                        </p:tgtEl>
                                      </p:cBhvr>
                                    </p:animEffect>
                                  </p:childTnLst>
                                </p:cTn>
                              </p:par>
                              <p:par>
                                <p:cTn id="41" presetID="10" presetClass="entr" presetSubtype="0" fill="hold" nodeType="with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fade">
                                      <p:cBhvr>
                                        <p:cTn id="43" dur="500"/>
                                        <p:tgtEl>
                                          <p:spTgt spid="7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fade">
                                      <p:cBhvr>
                                        <p:cTn id="46" dur="500"/>
                                        <p:tgtEl>
                                          <p:spTgt spid="74"/>
                                        </p:tgtEl>
                                      </p:cBhvr>
                                    </p:animEffect>
                                  </p:childTnLst>
                                </p:cTn>
                              </p:par>
                              <p:par>
                                <p:cTn id="47" presetID="2" presetClass="entr" presetSubtype="4" fill="hold" nodeType="withEffect">
                                  <p:stCondLst>
                                    <p:cond delay="0"/>
                                  </p:stCondLst>
                                  <p:childTnLst>
                                    <p:set>
                                      <p:cBhvr>
                                        <p:cTn id="48" dur="1" fill="hold">
                                          <p:stCondLst>
                                            <p:cond delay="0"/>
                                          </p:stCondLst>
                                        </p:cTn>
                                        <p:tgtEl>
                                          <p:spTgt spid="78"/>
                                        </p:tgtEl>
                                        <p:attrNameLst>
                                          <p:attrName>style.visibility</p:attrName>
                                        </p:attrNameLst>
                                      </p:cBhvr>
                                      <p:to>
                                        <p:strVal val="visible"/>
                                      </p:to>
                                    </p:set>
                                    <p:anim calcmode="lin" valueType="num">
                                      <p:cBhvr additive="base">
                                        <p:cTn id="49" dur="500" fill="hold"/>
                                        <p:tgtEl>
                                          <p:spTgt spid="78"/>
                                        </p:tgtEl>
                                        <p:attrNameLst>
                                          <p:attrName>ppt_x</p:attrName>
                                        </p:attrNameLst>
                                      </p:cBhvr>
                                      <p:tavLst>
                                        <p:tav tm="0">
                                          <p:val>
                                            <p:strVal val="#ppt_x"/>
                                          </p:val>
                                        </p:tav>
                                        <p:tav tm="100000">
                                          <p:val>
                                            <p:strVal val="#ppt_x"/>
                                          </p:val>
                                        </p:tav>
                                      </p:tavLst>
                                    </p:anim>
                                    <p:anim calcmode="lin" valueType="num">
                                      <p:cBhvr additive="base">
                                        <p:cTn id="50" dur="500" fill="hold"/>
                                        <p:tgtEl>
                                          <p:spTgt spid="78"/>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79"/>
                                        </p:tgtEl>
                                        <p:attrNameLst>
                                          <p:attrName>style.visibility</p:attrName>
                                        </p:attrNameLst>
                                      </p:cBhvr>
                                      <p:to>
                                        <p:strVal val="visible"/>
                                      </p:to>
                                    </p:set>
                                    <p:anim calcmode="lin" valueType="num">
                                      <p:cBhvr additive="base">
                                        <p:cTn id="53" dur="500" fill="hold"/>
                                        <p:tgtEl>
                                          <p:spTgt spid="79"/>
                                        </p:tgtEl>
                                        <p:attrNameLst>
                                          <p:attrName>ppt_x</p:attrName>
                                        </p:attrNameLst>
                                      </p:cBhvr>
                                      <p:tavLst>
                                        <p:tav tm="0">
                                          <p:val>
                                            <p:strVal val="#ppt_x"/>
                                          </p:val>
                                        </p:tav>
                                        <p:tav tm="100000">
                                          <p:val>
                                            <p:strVal val="#ppt_x"/>
                                          </p:val>
                                        </p:tav>
                                      </p:tavLst>
                                    </p:anim>
                                    <p:anim calcmode="lin" valueType="num">
                                      <p:cBhvr additive="base">
                                        <p:cTn id="54" dur="500" fill="hold"/>
                                        <p:tgtEl>
                                          <p:spTgt spid="7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additive="base">
                                        <p:cTn id="57" dur="500" fill="hold"/>
                                        <p:tgtEl>
                                          <p:spTgt spid="66"/>
                                        </p:tgtEl>
                                        <p:attrNameLst>
                                          <p:attrName>ppt_x</p:attrName>
                                        </p:attrNameLst>
                                      </p:cBhvr>
                                      <p:tavLst>
                                        <p:tav tm="0">
                                          <p:val>
                                            <p:strVal val="#ppt_x"/>
                                          </p:val>
                                        </p:tav>
                                        <p:tav tm="100000">
                                          <p:val>
                                            <p:strVal val="#ppt_x"/>
                                          </p:val>
                                        </p:tav>
                                      </p:tavLst>
                                    </p:anim>
                                    <p:anim calcmode="lin" valueType="num">
                                      <p:cBhvr additive="base">
                                        <p:cTn id="5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71" grpId="0"/>
      <p:bldP spid="74" grpId="0"/>
      <p:bldP spid="80" grpId="0"/>
      <p:bldP spid="8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C5BA67-A2F1-41D7-B79A-B8A4A1A3EB13}"/>
              </a:ext>
            </a:extLst>
          </p:cNvPr>
          <p:cNvSpPr>
            <a:spLocks noGrp="1"/>
          </p:cNvSpPr>
          <p:nvPr>
            <p:ph type="title"/>
          </p:nvPr>
        </p:nvSpPr>
        <p:spPr>
          <a:xfrm>
            <a:off x="105740" y="156034"/>
            <a:ext cx="8871065" cy="1255728"/>
          </a:xfrm>
        </p:spPr>
        <p:txBody>
          <a:bodyPr/>
          <a:lstStyle/>
          <a:p>
            <a:r>
              <a:rPr lang="es-CO" sz="2800" dirty="0"/>
              <a:t>Alcance General Proceso de Contratación</a:t>
            </a:r>
            <a:br>
              <a:rPr lang="es-CO" sz="2800" dirty="0"/>
            </a:br>
            <a:r>
              <a:rPr lang="es-CO" sz="2800" dirty="0"/>
              <a:t>Tercero Verificador </a:t>
            </a:r>
            <a:r>
              <a:rPr lang="es-ES_tradnl" sz="2800" dirty="0"/>
              <a:t>Resolución </a:t>
            </a:r>
            <a:r>
              <a:rPr lang="es-ES_tradnl" sz="2800" dirty="0" err="1"/>
              <a:t>CREG</a:t>
            </a:r>
            <a:r>
              <a:rPr lang="es-ES_tradnl" sz="2800" dirty="0"/>
              <a:t> 038 de 2014</a:t>
            </a:r>
            <a:br>
              <a:rPr lang="es-CO" sz="2800" dirty="0"/>
            </a:br>
            <a:endParaRPr lang="es-CO" sz="2800" dirty="0"/>
          </a:p>
        </p:txBody>
      </p:sp>
      <p:sp>
        <p:nvSpPr>
          <p:cNvPr id="4" name="Rectangle 14">
            <a:extLst>
              <a:ext uri="{FF2B5EF4-FFF2-40B4-BE49-F238E27FC236}">
                <a16:creationId xmlns:a16="http://schemas.microsoft.com/office/drawing/2014/main" id="{58BF693D-01EC-441F-AA16-6B56C719D765}"/>
              </a:ext>
            </a:extLst>
          </p:cNvPr>
          <p:cNvSpPr txBox="1">
            <a:spLocks/>
          </p:cNvSpPr>
          <p:nvPr>
            <p:custDataLst>
              <p:tags r:id="rId1"/>
            </p:custDataLst>
          </p:nvPr>
        </p:nvSpPr>
        <p:spPr bwMode="gray">
          <a:xfrm>
            <a:off x="1339240" y="1596428"/>
            <a:ext cx="6934477" cy="369332"/>
          </a:xfrm>
          <a:prstGeom prst="rect">
            <a:avLst/>
          </a:prstGeom>
          <a:noFill/>
          <a:ln w="9525">
            <a:noFill/>
            <a:miter lim="800000"/>
            <a:headEnd/>
            <a:tailEnd/>
          </a:ln>
          <a:extLst/>
        </p:spPr>
        <p:txBody>
          <a:bodyPr vert="horz" wrap="square" lIns="0" tIns="0" rIns="0" bIns="0" numCol="1" anchor="t" anchorCtr="0" compatLnSpc="1">
            <a:prstTxWarp prst="textNoShape">
              <a:avLst/>
            </a:prstTxWarp>
            <a:spAutoFit/>
          </a:bodyPr>
          <a:lstStyle>
            <a:lvl1pPr lvl="0" defTabSz="895350">
              <a:buClr>
                <a:schemeClr val="tx2"/>
              </a:buClr>
              <a:buChar char="•"/>
              <a:defRPr>
                <a:latin typeface="+mn-lt"/>
                <a:cs typeface="+mn-cs"/>
              </a:defRPr>
            </a:lvl1pPr>
            <a:lvl2pPr marL="193675" lvl="1" indent="-192088" defTabSz="895350">
              <a:buClr>
                <a:schemeClr val="tx2"/>
              </a:buClr>
              <a:buSzPct val="125000"/>
              <a:buFont typeface="Arial" pitchFamily="34" charset="0"/>
              <a:buChar char="▪"/>
              <a:defRPr>
                <a:latin typeface="+mn-lt"/>
              </a:defRPr>
            </a:lvl2pPr>
            <a:lvl3pPr marL="457200" lvl="2" indent="-261938" defTabSz="895350">
              <a:buClr>
                <a:schemeClr val="tx2"/>
              </a:buClr>
              <a:buSzPct val="120000"/>
              <a:buFont typeface="Arial" pitchFamily="34" charset="0"/>
              <a:buChar char="–"/>
              <a:defRPr>
                <a:latin typeface="+mn-lt"/>
              </a:defRPr>
            </a:lvl3pPr>
            <a:lvl4pPr marL="614363" lvl="3" indent="-155575" defTabSz="895350">
              <a:buClr>
                <a:schemeClr val="tx2"/>
              </a:buClr>
              <a:buSzPct val="120000"/>
              <a:buFont typeface="Arial" pitchFamily="34" charset="0"/>
              <a:buChar char="▫"/>
              <a:defRPr>
                <a:latin typeface="+mn-lt"/>
              </a:defRPr>
            </a:lvl4pPr>
            <a:lvl5pPr marL="749300" lvl="4" indent="-130175" defTabSz="895350">
              <a:buClr>
                <a:schemeClr val="tx2"/>
              </a:buClr>
              <a:buSzPct val="89000"/>
              <a:buFont typeface="Arial" pitchFamily="34"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buNone/>
            </a:pPr>
            <a:r>
              <a:rPr lang="es-CO" sz="2400" b="1" dirty="0">
                <a:solidFill>
                  <a:srgbClr val="002060"/>
                </a:solidFill>
              </a:rPr>
              <a:t>Procedimientos y plazos para verificación 1 y 2</a:t>
            </a:r>
          </a:p>
        </p:txBody>
      </p:sp>
      <p:graphicFrame>
        <p:nvGraphicFramePr>
          <p:cNvPr id="5" name="Diagrama 4">
            <a:extLst>
              <a:ext uri="{FF2B5EF4-FFF2-40B4-BE49-F238E27FC236}">
                <a16:creationId xmlns:a16="http://schemas.microsoft.com/office/drawing/2014/main" id="{9E334D6A-A6C7-418D-BCA9-70FA025EF566}"/>
              </a:ext>
            </a:extLst>
          </p:cNvPr>
          <p:cNvGraphicFramePr/>
          <p:nvPr>
            <p:extLst>
              <p:ext uri="{D42A27DB-BD31-4B8C-83A1-F6EECF244321}">
                <p14:modId xmlns:p14="http://schemas.microsoft.com/office/powerpoint/2010/main" val="3695842451"/>
              </p:ext>
            </p:extLst>
          </p:nvPr>
        </p:nvGraphicFramePr>
        <p:xfrm>
          <a:off x="933158" y="1965760"/>
          <a:ext cx="8435432" cy="4731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6715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2772C4-5BE9-4F1B-8730-1E2E11584A23}"/>
              </a:ext>
            </a:extLst>
          </p:cNvPr>
          <p:cNvSpPr>
            <a:spLocks noGrp="1"/>
          </p:cNvSpPr>
          <p:nvPr>
            <p:ph type="title"/>
          </p:nvPr>
        </p:nvSpPr>
        <p:spPr>
          <a:xfrm>
            <a:off x="136615" y="145251"/>
            <a:ext cx="8871065" cy="1255728"/>
          </a:xfrm>
        </p:spPr>
        <p:txBody>
          <a:bodyPr/>
          <a:lstStyle/>
          <a:p>
            <a:r>
              <a:rPr lang="es-CO" sz="2800" dirty="0"/>
              <a:t>Alcance General Proceso de Contratación</a:t>
            </a:r>
            <a:br>
              <a:rPr lang="es-CO" sz="2800" dirty="0"/>
            </a:br>
            <a:r>
              <a:rPr lang="es-CO" sz="2800" dirty="0"/>
              <a:t>Tercero Verificador </a:t>
            </a:r>
            <a:r>
              <a:rPr lang="es-ES_tradnl" sz="2800" dirty="0"/>
              <a:t>Resolución </a:t>
            </a:r>
            <a:r>
              <a:rPr lang="es-ES_tradnl" sz="2800" dirty="0" err="1"/>
              <a:t>CREG</a:t>
            </a:r>
            <a:r>
              <a:rPr lang="es-ES_tradnl" sz="2800" dirty="0"/>
              <a:t> 038 de 2014</a:t>
            </a:r>
            <a:br>
              <a:rPr lang="es-CO" sz="2800" dirty="0"/>
            </a:br>
            <a:endParaRPr lang="es-CO" sz="2800" dirty="0"/>
          </a:p>
        </p:txBody>
      </p:sp>
      <p:graphicFrame>
        <p:nvGraphicFramePr>
          <p:cNvPr id="4" name="Diagrama 3">
            <a:extLst>
              <a:ext uri="{FF2B5EF4-FFF2-40B4-BE49-F238E27FC236}">
                <a16:creationId xmlns:a16="http://schemas.microsoft.com/office/drawing/2014/main" id="{D9858339-EEEF-4B2D-BDB8-8EC156C27F66}"/>
              </a:ext>
            </a:extLst>
          </p:cNvPr>
          <p:cNvGraphicFramePr/>
          <p:nvPr>
            <p:extLst>
              <p:ext uri="{D42A27DB-BD31-4B8C-83A1-F6EECF244321}">
                <p14:modId xmlns:p14="http://schemas.microsoft.com/office/powerpoint/2010/main" val="3546013726"/>
              </p:ext>
            </p:extLst>
          </p:nvPr>
        </p:nvGraphicFramePr>
        <p:xfrm>
          <a:off x="978330" y="1818511"/>
          <a:ext cx="8029350" cy="4505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14">
            <a:extLst>
              <a:ext uri="{FF2B5EF4-FFF2-40B4-BE49-F238E27FC236}">
                <a16:creationId xmlns:a16="http://schemas.microsoft.com/office/drawing/2014/main" id="{B3186893-6435-47D2-ACB0-B097651FCE06}"/>
              </a:ext>
            </a:extLst>
          </p:cNvPr>
          <p:cNvSpPr txBox="1">
            <a:spLocks/>
          </p:cNvSpPr>
          <p:nvPr>
            <p:custDataLst>
              <p:tags r:id="rId1"/>
            </p:custDataLst>
          </p:nvPr>
        </p:nvSpPr>
        <p:spPr bwMode="gray">
          <a:xfrm>
            <a:off x="693802" y="1540156"/>
            <a:ext cx="8426548" cy="861774"/>
          </a:xfrm>
          <a:prstGeom prst="rect">
            <a:avLst/>
          </a:prstGeom>
          <a:noFill/>
          <a:ln w="9525">
            <a:noFill/>
            <a:miter lim="800000"/>
            <a:headEnd/>
            <a:tailEnd/>
          </a:ln>
          <a:extLst/>
        </p:spPr>
        <p:txBody>
          <a:bodyPr vert="horz" wrap="square" lIns="0" tIns="0" rIns="0" bIns="0" numCol="1" anchor="t" anchorCtr="0" compatLnSpc="1">
            <a:prstTxWarp prst="textNoShape">
              <a:avLst/>
            </a:prstTxWarp>
            <a:spAutoFit/>
          </a:bodyPr>
          <a:lstStyle>
            <a:lvl1pPr lvl="0" defTabSz="895350">
              <a:buClr>
                <a:schemeClr val="tx2"/>
              </a:buClr>
              <a:buChar char="•"/>
              <a:defRPr>
                <a:latin typeface="+mn-lt"/>
                <a:cs typeface="+mn-cs"/>
              </a:defRPr>
            </a:lvl1pPr>
            <a:lvl2pPr marL="193675" lvl="1" indent="-192088" defTabSz="895350">
              <a:buClr>
                <a:schemeClr val="tx2"/>
              </a:buClr>
              <a:buSzPct val="125000"/>
              <a:buFont typeface="Arial" pitchFamily="34" charset="0"/>
              <a:buChar char="▪"/>
              <a:defRPr>
                <a:latin typeface="+mn-lt"/>
              </a:defRPr>
            </a:lvl2pPr>
            <a:lvl3pPr marL="457200" lvl="2" indent="-261938" defTabSz="895350">
              <a:buClr>
                <a:schemeClr val="tx2"/>
              </a:buClr>
              <a:buSzPct val="120000"/>
              <a:buFont typeface="Arial" pitchFamily="34" charset="0"/>
              <a:buChar char="–"/>
              <a:defRPr>
                <a:latin typeface="+mn-lt"/>
              </a:defRPr>
            </a:lvl3pPr>
            <a:lvl4pPr marL="614363" lvl="3" indent="-155575" defTabSz="895350">
              <a:buClr>
                <a:schemeClr val="tx2"/>
              </a:buClr>
              <a:buSzPct val="120000"/>
              <a:buFont typeface="Arial" pitchFamily="34" charset="0"/>
              <a:buChar char="▫"/>
              <a:defRPr>
                <a:latin typeface="+mn-lt"/>
              </a:defRPr>
            </a:lvl4pPr>
            <a:lvl5pPr marL="749300" lvl="4" indent="-130175" defTabSz="895350">
              <a:buClr>
                <a:schemeClr val="tx2"/>
              </a:buClr>
              <a:buSzPct val="89000"/>
              <a:buFont typeface="Arial" pitchFamily="34"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buNone/>
            </a:pPr>
            <a:r>
              <a:rPr lang="es-CO" sz="2800" b="1" dirty="0">
                <a:solidFill>
                  <a:srgbClr val="002060"/>
                </a:solidFill>
              </a:rPr>
              <a:t>Procedimiento y plazos verificación extraordinaria ante hallazgos en la verificación 1 y 2</a:t>
            </a:r>
          </a:p>
        </p:txBody>
      </p:sp>
      <p:sp>
        <p:nvSpPr>
          <p:cNvPr id="6" name="CuadroTexto 5">
            <a:extLst>
              <a:ext uri="{FF2B5EF4-FFF2-40B4-BE49-F238E27FC236}">
                <a16:creationId xmlns:a16="http://schemas.microsoft.com/office/drawing/2014/main" id="{1CF7801C-5D4D-4B74-9D09-4577A07BBC6C}"/>
              </a:ext>
            </a:extLst>
          </p:cNvPr>
          <p:cNvSpPr txBox="1"/>
          <p:nvPr/>
        </p:nvSpPr>
        <p:spPr>
          <a:xfrm>
            <a:off x="530087" y="6115539"/>
            <a:ext cx="8925836" cy="584775"/>
          </a:xfrm>
          <a:prstGeom prst="rect">
            <a:avLst/>
          </a:prstGeom>
          <a:noFill/>
        </p:spPr>
        <p:txBody>
          <a:bodyPr wrap="square" rtlCol="0">
            <a:spAutoFit/>
          </a:bodyPr>
          <a:lstStyle/>
          <a:p>
            <a:r>
              <a:rPr lang="es-CO" sz="1600" dirty="0"/>
              <a:t>La verificación extraordinaria también se desarrollará a la totalidad de las fronteras representadas por un agente, en caso de que se encuentre por lo menos un sistema de medida no conforme de la verificación 2.</a:t>
            </a:r>
          </a:p>
        </p:txBody>
      </p:sp>
    </p:spTree>
    <p:extLst>
      <p:ext uri="{BB962C8B-B14F-4D97-AF65-F5344CB8AC3E}">
        <p14:creationId xmlns:p14="http://schemas.microsoft.com/office/powerpoint/2010/main" val="2678791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A28CC-8094-48F3-8FD2-DC4939601759}"/>
              </a:ext>
            </a:extLst>
          </p:cNvPr>
          <p:cNvSpPr>
            <a:spLocks noGrp="1"/>
          </p:cNvSpPr>
          <p:nvPr>
            <p:ph type="title"/>
          </p:nvPr>
        </p:nvSpPr>
        <p:spPr>
          <a:xfrm>
            <a:off x="308113" y="459725"/>
            <a:ext cx="8871065" cy="590931"/>
          </a:xfrm>
        </p:spPr>
        <p:txBody>
          <a:bodyPr/>
          <a:lstStyle/>
          <a:p>
            <a:r>
              <a:rPr lang="es-CO" dirty="0"/>
              <a:t>Resolución CREG 038 de 2014</a:t>
            </a:r>
          </a:p>
        </p:txBody>
      </p:sp>
      <p:sp>
        <p:nvSpPr>
          <p:cNvPr id="3" name="Marcador de contenido 2">
            <a:extLst>
              <a:ext uri="{FF2B5EF4-FFF2-40B4-BE49-F238E27FC236}">
                <a16:creationId xmlns:a16="http://schemas.microsoft.com/office/drawing/2014/main" id="{BF03B81A-7E0E-4C25-8F6B-326078269EDA}"/>
              </a:ext>
            </a:extLst>
          </p:cNvPr>
          <p:cNvSpPr>
            <a:spLocks noGrp="1"/>
          </p:cNvSpPr>
          <p:nvPr>
            <p:ph idx="1"/>
          </p:nvPr>
        </p:nvSpPr>
        <p:spPr>
          <a:xfrm>
            <a:off x="940904" y="2332383"/>
            <a:ext cx="7745998" cy="3445565"/>
          </a:xfrm>
        </p:spPr>
        <p:txBody>
          <a:bodyPr/>
          <a:lstStyle/>
          <a:p>
            <a:endParaRPr lang="es-CO" dirty="0"/>
          </a:p>
          <a:p>
            <a:endParaRPr lang="es-CO" dirty="0"/>
          </a:p>
          <a:p>
            <a:endParaRPr lang="es-CO" dirty="0"/>
          </a:p>
          <a:p>
            <a:r>
              <a:rPr lang="es-CO" b="1" dirty="0"/>
              <a:t>APPLUS: </a:t>
            </a:r>
          </a:p>
          <a:p>
            <a:endParaRPr lang="es-CO" dirty="0"/>
          </a:p>
          <a:p>
            <a:endParaRPr lang="es-CO" dirty="0"/>
          </a:p>
          <a:p>
            <a:endParaRPr lang="es-CO" dirty="0"/>
          </a:p>
          <a:p>
            <a:endParaRPr lang="es-CO" dirty="0"/>
          </a:p>
          <a:p>
            <a:r>
              <a:rPr lang="es-CO" b="1" dirty="0"/>
              <a:t>CONSORCIO NEGAWATT – ACI: </a:t>
            </a:r>
          </a:p>
        </p:txBody>
      </p:sp>
      <p:pic>
        <p:nvPicPr>
          <p:cNvPr id="4" name="Imagen 3">
            <a:extLst>
              <a:ext uri="{FF2B5EF4-FFF2-40B4-BE49-F238E27FC236}">
                <a16:creationId xmlns:a16="http://schemas.microsoft.com/office/drawing/2014/main" id="{A9F27721-A4DE-4F28-8A6A-617D0578CEB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1177" y="2714092"/>
            <a:ext cx="1867768" cy="704966"/>
          </a:xfrm>
          <a:prstGeom prst="rect">
            <a:avLst/>
          </a:prstGeom>
          <a:noFill/>
        </p:spPr>
      </p:pic>
      <p:pic>
        <p:nvPicPr>
          <p:cNvPr id="5" name="Imagen 4">
            <a:extLst>
              <a:ext uri="{FF2B5EF4-FFF2-40B4-BE49-F238E27FC236}">
                <a16:creationId xmlns:a16="http://schemas.microsoft.com/office/drawing/2014/main" id="{6EFCA87C-CC2C-4985-A432-A11DD9DEE93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061" y="3059509"/>
            <a:ext cx="1457913" cy="961928"/>
          </a:xfrm>
          <a:prstGeom prst="rect">
            <a:avLst/>
          </a:prstGeom>
          <a:noFill/>
        </p:spPr>
      </p:pic>
      <p:pic>
        <p:nvPicPr>
          <p:cNvPr id="6" name="Imagen 5">
            <a:extLst>
              <a:ext uri="{FF2B5EF4-FFF2-40B4-BE49-F238E27FC236}">
                <a16:creationId xmlns:a16="http://schemas.microsoft.com/office/drawing/2014/main" id="{C8A0AF36-10D1-443C-9F4A-3CA55DADA8D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01091" y="4575756"/>
            <a:ext cx="4485811" cy="961570"/>
          </a:xfrm>
          <a:prstGeom prst="rect">
            <a:avLst/>
          </a:prstGeom>
          <a:noFill/>
          <a:ln>
            <a:noFill/>
          </a:ln>
        </p:spPr>
      </p:pic>
      <p:sp>
        <p:nvSpPr>
          <p:cNvPr id="7" name="CuadroTexto 6">
            <a:extLst>
              <a:ext uri="{FF2B5EF4-FFF2-40B4-BE49-F238E27FC236}">
                <a16:creationId xmlns:a16="http://schemas.microsoft.com/office/drawing/2014/main" id="{16148853-C824-44F2-8D99-4C9532A38114}"/>
              </a:ext>
            </a:extLst>
          </p:cNvPr>
          <p:cNvSpPr txBox="1"/>
          <p:nvPr/>
        </p:nvSpPr>
        <p:spPr>
          <a:xfrm>
            <a:off x="538761" y="1882935"/>
            <a:ext cx="8640417" cy="369332"/>
          </a:xfrm>
          <a:prstGeom prst="rect">
            <a:avLst/>
          </a:prstGeom>
          <a:noFill/>
        </p:spPr>
        <p:txBody>
          <a:bodyPr wrap="square" rtlCol="0">
            <a:spAutoFit/>
          </a:bodyPr>
          <a:lstStyle/>
          <a:p>
            <a:r>
              <a:rPr lang="es-CO" dirty="0"/>
              <a:t>Firmas verificadoras:</a:t>
            </a:r>
          </a:p>
        </p:txBody>
      </p:sp>
    </p:spTree>
    <p:extLst>
      <p:ext uri="{BB962C8B-B14F-4D97-AF65-F5344CB8AC3E}">
        <p14:creationId xmlns:p14="http://schemas.microsoft.com/office/powerpoint/2010/main" val="1589446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99908A-9A3A-441D-9C39-382297971985}"/>
              </a:ext>
            </a:extLst>
          </p:cNvPr>
          <p:cNvSpPr>
            <a:spLocks noGrp="1"/>
          </p:cNvSpPr>
          <p:nvPr>
            <p:ph type="title"/>
          </p:nvPr>
        </p:nvSpPr>
        <p:spPr>
          <a:xfrm>
            <a:off x="429491" y="477289"/>
            <a:ext cx="8871065" cy="978729"/>
          </a:xfrm>
        </p:spPr>
        <p:txBody>
          <a:bodyPr/>
          <a:lstStyle/>
          <a:p>
            <a:r>
              <a:rPr lang="es-CO" sz="3200" dirty="0"/>
              <a:t>Desarrollo Verificación Quinquenal 2017-2022. Resolución CREG 038 de 2014</a:t>
            </a:r>
          </a:p>
        </p:txBody>
      </p:sp>
      <p:sp>
        <p:nvSpPr>
          <p:cNvPr id="8" name="CuadroTexto 7">
            <a:extLst>
              <a:ext uri="{FF2B5EF4-FFF2-40B4-BE49-F238E27FC236}">
                <a16:creationId xmlns:a16="http://schemas.microsoft.com/office/drawing/2014/main" id="{8BE27FD7-80D8-4D34-B454-0743E08980A3}"/>
              </a:ext>
            </a:extLst>
          </p:cNvPr>
          <p:cNvSpPr txBox="1"/>
          <p:nvPr/>
        </p:nvSpPr>
        <p:spPr>
          <a:xfrm>
            <a:off x="429491" y="5488788"/>
            <a:ext cx="2716696" cy="338554"/>
          </a:xfrm>
          <a:prstGeom prst="rect">
            <a:avLst/>
          </a:prstGeom>
          <a:noFill/>
        </p:spPr>
        <p:txBody>
          <a:bodyPr wrap="square" rtlCol="0">
            <a:spAutoFit/>
          </a:bodyPr>
          <a:lstStyle/>
          <a:p>
            <a:r>
              <a:rPr lang="es-CO" sz="1600" b="1" dirty="0"/>
              <a:t>* Corte 30-04-2018</a:t>
            </a:r>
          </a:p>
        </p:txBody>
      </p:sp>
      <p:sp>
        <p:nvSpPr>
          <p:cNvPr id="9" name="Flecha: a la derecha 8">
            <a:extLst>
              <a:ext uri="{FF2B5EF4-FFF2-40B4-BE49-F238E27FC236}">
                <a16:creationId xmlns:a16="http://schemas.microsoft.com/office/drawing/2014/main" id="{E4BBE8D7-B86A-4502-8391-F94E16FAD736}"/>
              </a:ext>
            </a:extLst>
          </p:cNvPr>
          <p:cNvSpPr/>
          <p:nvPr/>
        </p:nvSpPr>
        <p:spPr>
          <a:xfrm>
            <a:off x="6115050" y="4300492"/>
            <a:ext cx="914400" cy="5035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4" name="Tabla 3">
            <a:extLst>
              <a:ext uri="{FF2B5EF4-FFF2-40B4-BE49-F238E27FC236}">
                <a16:creationId xmlns:a16="http://schemas.microsoft.com/office/drawing/2014/main" id="{9109BEAB-F4C4-4E9F-9827-EAA8201B786E}"/>
              </a:ext>
            </a:extLst>
          </p:cNvPr>
          <p:cNvGraphicFramePr>
            <a:graphicFrameLocks noGrp="1"/>
          </p:cNvGraphicFramePr>
          <p:nvPr>
            <p:extLst>
              <p:ext uri="{D42A27DB-BD31-4B8C-83A1-F6EECF244321}">
                <p14:modId xmlns:p14="http://schemas.microsoft.com/office/powerpoint/2010/main" val="3782682323"/>
              </p:ext>
            </p:extLst>
          </p:nvPr>
        </p:nvGraphicFramePr>
        <p:xfrm>
          <a:off x="901700" y="2268187"/>
          <a:ext cx="5213350" cy="3056288"/>
        </p:xfrm>
        <a:graphic>
          <a:graphicData uri="http://schemas.openxmlformats.org/drawingml/2006/table">
            <a:tbl>
              <a:tblPr/>
              <a:tblGrid>
                <a:gridCol w="3685530">
                  <a:extLst>
                    <a:ext uri="{9D8B030D-6E8A-4147-A177-3AD203B41FA5}">
                      <a16:colId xmlns:a16="http://schemas.microsoft.com/office/drawing/2014/main" val="169399202"/>
                    </a:ext>
                  </a:extLst>
                </a:gridCol>
                <a:gridCol w="1527820">
                  <a:extLst>
                    <a:ext uri="{9D8B030D-6E8A-4147-A177-3AD203B41FA5}">
                      <a16:colId xmlns:a16="http://schemas.microsoft.com/office/drawing/2014/main" val="409676607"/>
                    </a:ext>
                  </a:extLst>
                </a:gridCol>
              </a:tblGrid>
              <a:tr h="413466">
                <a:tc>
                  <a:txBody>
                    <a:bodyPr/>
                    <a:lstStyle/>
                    <a:p>
                      <a:pPr algn="ctr" rtl="0" fontAlgn="ctr"/>
                      <a:r>
                        <a:rPr lang="es-CO" sz="1800" b="1" i="0" u="none" strike="noStrike">
                          <a:solidFill>
                            <a:srgbClr val="FFFFFF"/>
                          </a:solidFill>
                          <a:effectLst/>
                          <a:latin typeface="Calibri" panose="020F0502020204030204" pitchFamily="34" charset="0"/>
                        </a:rPr>
                        <a:t>Concepto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tc>
                  <a:txBody>
                    <a:bodyPr/>
                    <a:lstStyle/>
                    <a:p>
                      <a:pPr algn="ctr" rtl="0" fontAlgn="ctr"/>
                      <a:r>
                        <a:rPr lang="es-CO" sz="1800" b="1" i="0" u="none" strike="noStrike">
                          <a:solidFill>
                            <a:srgbClr val="FFFFFF"/>
                          </a:solidFill>
                          <a:effectLst/>
                          <a:latin typeface="Calibri" panose="020F0502020204030204" pitchFamily="34" charset="0"/>
                        </a:rPr>
                        <a:t>Total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3402305356"/>
                  </a:ext>
                </a:extLst>
              </a:tr>
              <a:tr h="494142">
                <a:tc>
                  <a:txBody>
                    <a:bodyPr/>
                    <a:lstStyle/>
                    <a:p>
                      <a:pPr algn="l" rtl="0" fontAlgn="ctr"/>
                      <a:r>
                        <a:rPr lang="es-CO" sz="1600" b="0" i="0" u="none" strike="noStrike">
                          <a:solidFill>
                            <a:srgbClr val="000000"/>
                          </a:solidFill>
                          <a:effectLst/>
                          <a:latin typeface="Calibri" panose="020F0502020204030204" pitchFamily="34" charset="0"/>
                        </a:rPr>
                        <a:t>Fronteras Totales a verificar - Muestra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CB"/>
                    </a:solidFill>
                  </a:tcPr>
                </a:tc>
                <a:tc>
                  <a:txBody>
                    <a:bodyPr/>
                    <a:lstStyle/>
                    <a:p>
                      <a:pPr algn="ctr" rtl="0" fontAlgn="ctr"/>
                      <a:r>
                        <a:rPr lang="es-CO" sz="1800" b="0" i="0" u="none" strike="noStrike">
                          <a:solidFill>
                            <a:srgbClr val="000000"/>
                          </a:solidFill>
                          <a:effectLst/>
                          <a:latin typeface="Calibri" panose="020F0502020204030204" pitchFamily="34" charset="0"/>
                        </a:rPr>
                        <a:t>1270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CB"/>
                    </a:solidFill>
                  </a:tcPr>
                </a:tc>
                <a:extLst>
                  <a:ext uri="{0D108BD9-81ED-4DB2-BD59-A6C34878D82A}">
                    <a16:rowId xmlns:a16="http://schemas.microsoft.com/office/drawing/2014/main" val="206068705"/>
                  </a:ext>
                </a:extLst>
              </a:tr>
              <a:tr h="537170">
                <a:tc>
                  <a:txBody>
                    <a:bodyPr/>
                    <a:lstStyle/>
                    <a:p>
                      <a:pPr algn="l" rtl="0" fontAlgn="ctr"/>
                      <a:r>
                        <a:rPr lang="es-CO" sz="1600" b="0" i="0" u="none" strike="noStrike">
                          <a:solidFill>
                            <a:srgbClr val="000000"/>
                          </a:solidFill>
                          <a:effectLst/>
                          <a:latin typeface="Calibri" panose="020F0502020204030204" pitchFamily="34" charset="0"/>
                        </a:rPr>
                        <a:t>Total fronteras en proceso de verificación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4E7"/>
                    </a:solidFill>
                  </a:tcPr>
                </a:tc>
                <a:tc>
                  <a:txBody>
                    <a:bodyPr/>
                    <a:lstStyle/>
                    <a:p>
                      <a:pPr algn="ctr" rtl="0" fontAlgn="ctr"/>
                      <a:r>
                        <a:rPr lang="es-CO" sz="1800" b="0" i="0" u="none" strike="noStrike">
                          <a:solidFill>
                            <a:srgbClr val="000000"/>
                          </a:solidFill>
                          <a:effectLst/>
                          <a:latin typeface="Calibri" panose="020F0502020204030204" pitchFamily="34" charset="0"/>
                        </a:rPr>
                        <a:t>294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4E7"/>
                    </a:solidFill>
                  </a:tcPr>
                </a:tc>
                <a:extLst>
                  <a:ext uri="{0D108BD9-81ED-4DB2-BD59-A6C34878D82A}">
                    <a16:rowId xmlns:a16="http://schemas.microsoft.com/office/drawing/2014/main" val="2700667197"/>
                  </a:ext>
                </a:extLst>
              </a:tr>
              <a:tr h="537170">
                <a:tc>
                  <a:txBody>
                    <a:bodyPr/>
                    <a:lstStyle/>
                    <a:p>
                      <a:pPr algn="l" rtl="0" fontAlgn="ctr"/>
                      <a:r>
                        <a:rPr lang="es-CO" sz="1600" b="0" i="0" u="none" strike="noStrike">
                          <a:solidFill>
                            <a:srgbClr val="000000"/>
                          </a:solidFill>
                          <a:effectLst/>
                          <a:latin typeface="Calibri" panose="020F0502020204030204" pitchFamily="34" charset="0"/>
                        </a:rPr>
                        <a:t>Fronteras en proceso de visita o en plazo inf. Preliminar o replica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4E7"/>
                    </a:solidFill>
                  </a:tcPr>
                </a:tc>
                <a:tc>
                  <a:txBody>
                    <a:bodyPr/>
                    <a:lstStyle/>
                    <a:p>
                      <a:pPr algn="ctr" rtl="0" fontAlgn="ctr"/>
                      <a:r>
                        <a:rPr lang="es-CO" sz="1800" b="0" i="0" u="none" strike="noStrike">
                          <a:solidFill>
                            <a:srgbClr val="000000"/>
                          </a:solidFill>
                          <a:effectLst/>
                          <a:latin typeface="Calibri" panose="020F0502020204030204" pitchFamily="34" charset="0"/>
                        </a:rPr>
                        <a:t>132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4E7"/>
                    </a:solidFill>
                  </a:tcPr>
                </a:tc>
                <a:extLst>
                  <a:ext uri="{0D108BD9-81ED-4DB2-BD59-A6C34878D82A}">
                    <a16:rowId xmlns:a16="http://schemas.microsoft.com/office/drawing/2014/main" val="2313171684"/>
                  </a:ext>
                </a:extLst>
              </a:tr>
              <a:tr h="537170">
                <a:tc>
                  <a:txBody>
                    <a:bodyPr/>
                    <a:lstStyle/>
                    <a:p>
                      <a:pPr algn="l" rtl="0" fontAlgn="ctr"/>
                      <a:r>
                        <a:rPr lang="es-CO" sz="1600" b="0" i="0" u="none" strike="noStrike">
                          <a:solidFill>
                            <a:srgbClr val="000000"/>
                          </a:solidFill>
                          <a:effectLst/>
                          <a:latin typeface="Calibri" panose="020F0502020204030204" pitchFamily="34" charset="0"/>
                        </a:rPr>
                        <a:t>Total informes de verificación finales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CB"/>
                    </a:solidFill>
                  </a:tcPr>
                </a:tc>
                <a:tc>
                  <a:txBody>
                    <a:bodyPr/>
                    <a:lstStyle/>
                    <a:p>
                      <a:pPr algn="ctr" rtl="0" fontAlgn="ctr"/>
                      <a:r>
                        <a:rPr lang="es-CO" sz="1800" b="0" i="0" u="none" strike="noStrike">
                          <a:solidFill>
                            <a:srgbClr val="000000"/>
                          </a:solidFill>
                          <a:effectLst/>
                          <a:latin typeface="Calibri" panose="020F0502020204030204" pitchFamily="34" charset="0"/>
                        </a:rPr>
                        <a:t>162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CB"/>
                    </a:solidFill>
                  </a:tcPr>
                </a:tc>
                <a:extLst>
                  <a:ext uri="{0D108BD9-81ED-4DB2-BD59-A6C34878D82A}">
                    <a16:rowId xmlns:a16="http://schemas.microsoft.com/office/drawing/2014/main" val="242270741"/>
                  </a:ext>
                </a:extLst>
              </a:tr>
              <a:tr h="537170">
                <a:tc>
                  <a:txBody>
                    <a:bodyPr/>
                    <a:lstStyle/>
                    <a:p>
                      <a:pPr algn="l" rtl="0" fontAlgn="ctr"/>
                      <a:r>
                        <a:rPr lang="es-CO" sz="1600" b="0" i="0" u="none" strike="noStrike">
                          <a:solidFill>
                            <a:srgbClr val="000000"/>
                          </a:solidFill>
                          <a:effectLst/>
                          <a:latin typeface="Calibri" panose="020F0502020204030204" pitchFamily="34" charset="0"/>
                        </a:rPr>
                        <a:t>Porcentaje de fronteras en proceso de verificación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E7"/>
                    </a:solidFill>
                  </a:tcPr>
                </a:tc>
                <a:tc>
                  <a:txBody>
                    <a:bodyPr/>
                    <a:lstStyle/>
                    <a:p>
                      <a:pPr algn="ctr" rtl="0" fontAlgn="ctr"/>
                      <a:r>
                        <a:rPr lang="es-CO" sz="1800" b="0" i="0" u="none" strike="noStrike" dirty="0">
                          <a:solidFill>
                            <a:srgbClr val="000000"/>
                          </a:solidFill>
                          <a:effectLst/>
                          <a:latin typeface="Calibri" panose="020F0502020204030204" pitchFamily="34" charset="0"/>
                        </a:rPr>
                        <a:t>23%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E7"/>
                    </a:solidFill>
                  </a:tcPr>
                </a:tc>
                <a:extLst>
                  <a:ext uri="{0D108BD9-81ED-4DB2-BD59-A6C34878D82A}">
                    <a16:rowId xmlns:a16="http://schemas.microsoft.com/office/drawing/2014/main" val="2046399938"/>
                  </a:ext>
                </a:extLst>
              </a:tr>
            </a:tbl>
          </a:graphicData>
        </a:graphic>
      </p:graphicFrame>
      <p:graphicFrame>
        <p:nvGraphicFramePr>
          <p:cNvPr id="5" name="Tabla 4">
            <a:extLst>
              <a:ext uri="{FF2B5EF4-FFF2-40B4-BE49-F238E27FC236}">
                <a16:creationId xmlns:a16="http://schemas.microsoft.com/office/drawing/2014/main" id="{9AA9326F-1A36-4968-92C5-7FECDF70E827}"/>
              </a:ext>
            </a:extLst>
          </p:cNvPr>
          <p:cNvGraphicFramePr>
            <a:graphicFrameLocks noGrp="1"/>
          </p:cNvGraphicFramePr>
          <p:nvPr>
            <p:extLst>
              <p:ext uri="{D42A27DB-BD31-4B8C-83A1-F6EECF244321}">
                <p14:modId xmlns:p14="http://schemas.microsoft.com/office/powerpoint/2010/main" val="1829919417"/>
              </p:ext>
            </p:extLst>
          </p:nvPr>
        </p:nvGraphicFramePr>
        <p:xfrm>
          <a:off x="7149237" y="3959193"/>
          <a:ext cx="3261588" cy="1014730"/>
        </p:xfrm>
        <a:graphic>
          <a:graphicData uri="http://schemas.openxmlformats.org/drawingml/2006/table">
            <a:tbl>
              <a:tblPr/>
              <a:tblGrid>
                <a:gridCol w="1719401">
                  <a:extLst>
                    <a:ext uri="{9D8B030D-6E8A-4147-A177-3AD203B41FA5}">
                      <a16:colId xmlns:a16="http://schemas.microsoft.com/office/drawing/2014/main" val="3797640805"/>
                    </a:ext>
                  </a:extLst>
                </a:gridCol>
                <a:gridCol w="1542187">
                  <a:extLst>
                    <a:ext uri="{9D8B030D-6E8A-4147-A177-3AD203B41FA5}">
                      <a16:colId xmlns:a16="http://schemas.microsoft.com/office/drawing/2014/main" val="593663334"/>
                    </a:ext>
                  </a:extLst>
                </a:gridCol>
              </a:tblGrid>
              <a:tr h="507365">
                <a:tc>
                  <a:txBody>
                    <a:bodyPr/>
                    <a:lstStyle/>
                    <a:p>
                      <a:pPr algn="l" rtl="0" fontAlgn="ctr"/>
                      <a:r>
                        <a:rPr lang="es-CO" sz="1600" b="1" i="0" u="none" strike="noStrike" dirty="0">
                          <a:solidFill>
                            <a:srgbClr val="000000"/>
                          </a:solidFill>
                          <a:effectLst/>
                          <a:latin typeface="Calibri" panose="020F0502020204030204" pitchFamily="34" charset="0"/>
                        </a:rPr>
                        <a:t>Cumplen</a:t>
                      </a:r>
                      <a:r>
                        <a:rPr lang="es-CO" sz="1600" b="0" i="0" u="none" strike="noStrike" dirty="0">
                          <a:solidFill>
                            <a:srgbClr val="000000"/>
                          </a:solidFill>
                          <a:effectLst/>
                          <a:latin typeface="Calibri" panose="020F0502020204030204" pitchFamily="34" charset="0"/>
                        </a:rPr>
                        <a:t> código de medida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CB"/>
                    </a:solidFill>
                  </a:tcPr>
                </a:tc>
                <a:tc>
                  <a:txBody>
                    <a:bodyPr/>
                    <a:lstStyle/>
                    <a:p>
                      <a:pPr algn="ctr" rtl="0" fontAlgn="ctr"/>
                      <a:r>
                        <a:rPr lang="es-CO" sz="1800" b="0" i="0" u="none" strike="noStrike">
                          <a:solidFill>
                            <a:srgbClr val="000000"/>
                          </a:solidFill>
                          <a:effectLst/>
                          <a:latin typeface="Calibri" panose="020F0502020204030204" pitchFamily="34" charset="0"/>
                        </a:rPr>
                        <a:t>116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CB"/>
                    </a:solidFill>
                  </a:tcPr>
                </a:tc>
                <a:extLst>
                  <a:ext uri="{0D108BD9-81ED-4DB2-BD59-A6C34878D82A}">
                    <a16:rowId xmlns:a16="http://schemas.microsoft.com/office/drawing/2014/main" val="393301058"/>
                  </a:ext>
                </a:extLst>
              </a:tr>
              <a:tr h="507365">
                <a:tc>
                  <a:txBody>
                    <a:bodyPr/>
                    <a:lstStyle/>
                    <a:p>
                      <a:pPr algn="l" rtl="0" fontAlgn="ctr"/>
                      <a:r>
                        <a:rPr lang="es-CO" sz="1600" b="1" i="0" u="none" strike="noStrike" dirty="0">
                          <a:solidFill>
                            <a:srgbClr val="000000"/>
                          </a:solidFill>
                          <a:effectLst/>
                          <a:latin typeface="Calibri" panose="020F0502020204030204" pitchFamily="34" charset="0"/>
                        </a:rPr>
                        <a:t>No cumplen </a:t>
                      </a:r>
                      <a:r>
                        <a:rPr lang="es-CO" sz="1600" b="0" i="0" u="none" strike="noStrike" dirty="0">
                          <a:solidFill>
                            <a:srgbClr val="000000"/>
                          </a:solidFill>
                          <a:effectLst/>
                          <a:latin typeface="Calibri" panose="020F0502020204030204" pitchFamily="34" charset="0"/>
                        </a:rPr>
                        <a:t>código de medida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E7"/>
                    </a:solidFill>
                  </a:tcPr>
                </a:tc>
                <a:tc>
                  <a:txBody>
                    <a:bodyPr/>
                    <a:lstStyle/>
                    <a:p>
                      <a:pPr algn="ctr" rtl="0" fontAlgn="ctr"/>
                      <a:r>
                        <a:rPr lang="es-CO" sz="1800" b="0" i="0" u="none" strike="noStrike" dirty="0">
                          <a:solidFill>
                            <a:srgbClr val="000000"/>
                          </a:solidFill>
                          <a:effectLst/>
                          <a:latin typeface="Calibri" panose="020F0502020204030204" pitchFamily="34" charset="0"/>
                        </a:rPr>
                        <a:t>46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E7"/>
                    </a:solidFill>
                  </a:tcPr>
                </a:tc>
                <a:extLst>
                  <a:ext uri="{0D108BD9-81ED-4DB2-BD59-A6C34878D82A}">
                    <a16:rowId xmlns:a16="http://schemas.microsoft.com/office/drawing/2014/main" val="4051642441"/>
                  </a:ext>
                </a:extLst>
              </a:tr>
            </a:tbl>
          </a:graphicData>
        </a:graphic>
      </p:graphicFrame>
    </p:spTree>
    <p:extLst>
      <p:ext uri="{BB962C8B-B14F-4D97-AF65-F5344CB8AC3E}">
        <p14:creationId xmlns:p14="http://schemas.microsoft.com/office/powerpoint/2010/main" val="1390920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9D2849-475B-4A36-84C9-BD426F5C6617}"/>
              </a:ext>
            </a:extLst>
          </p:cNvPr>
          <p:cNvSpPr>
            <a:spLocks noGrp="1"/>
          </p:cNvSpPr>
          <p:nvPr>
            <p:ph type="title"/>
          </p:nvPr>
        </p:nvSpPr>
        <p:spPr>
          <a:xfrm>
            <a:off x="349074" y="329739"/>
            <a:ext cx="8871065" cy="590931"/>
          </a:xfrm>
        </p:spPr>
        <p:txBody>
          <a:bodyPr/>
          <a:lstStyle/>
          <a:p>
            <a:r>
              <a:rPr lang="es-CO" dirty="0"/>
              <a:t>Principales Hallazgos</a:t>
            </a:r>
          </a:p>
        </p:txBody>
      </p:sp>
      <p:graphicFrame>
        <p:nvGraphicFramePr>
          <p:cNvPr id="4" name="Diagrama 3">
            <a:extLst>
              <a:ext uri="{FF2B5EF4-FFF2-40B4-BE49-F238E27FC236}">
                <a16:creationId xmlns:a16="http://schemas.microsoft.com/office/drawing/2014/main" id="{4B8900EF-61F5-4EA0-8215-FEC0558A0651}"/>
              </a:ext>
            </a:extLst>
          </p:cNvPr>
          <p:cNvGraphicFramePr/>
          <p:nvPr>
            <p:extLst>
              <p:ext uri="{D42A27DB-BD31-4B8C-83A1-F6EECF244321}">
                <p14:modId xmlns:p14="http://schemas.microsoft.com/office/powerpoint/2010/main" val="1057331149"/>
              </p:ext>
            </p:extLst>
          </p:nvPr>
        </p:nvGraphicFramePr>
        <p:xfrm>
          <a:off x="1310158" y="1057274"/>
          <a:ext cx="8760274" cy="4717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2674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a 8">
            <a:extLst>
              <a:ext uri="{FF2B5EF4-FFF2-40B4-BE49-F238E27FC236}">
                <a16:creationId xmlns:a16="http://schemas.microsoft.com/office/drawing/2014/main" id="{09CB4D80-5DAF-4F02-93B1-6E8244AF5E2C}"/>
              </a:ext>
            </a:extLst>
          </p:cNvPr>
          <p:cNvGraphicFramePr>
            <a:graphicFrameLocks noGrp="1"/>
          </p:cNvGraphicFramePr>
          <p:nvPr>
            <p:extLst>
              <p:ext uri="{D42A27DB-BD31-4B8C-83A1-F6EECF244321}">
                <p14:modId xmlns:p14="http://schemas.microsoft.com/office/powerpoint/2010/main" val="1358410330"/>
              </p:ext>
            </p:extLst>
          </p:nvPr>
        </p:nvGraphicFramePr>
        <p:xfrm>
          <a:off x="6448544" y="1469069"/>
          <a:ext cx="4590517" cy="2738691"/>
        </p:xfrm>
        <a:graphic>
          <a:graphicData uri="http://schemas.openxmlformats.org/drawingml/2006/table">
            <a:tbl>
              <a:tblPr/>
              <a:tblGrid>
                <a:gridCol w="4590517">
                  <a:extLst>
                    <a:ext uri="{9D8B030D-6E8A-4147-A177-3AD203B41FA5}">
                      <a16:colId xmlns:a16="http://schemas.microsoft.com/office/drawing/2014/main" val="3307777110"/>
                    </a:ext>
                  </a:extLst>
                </a:gridCol>
              </a:tblGrid>
              <a:tr h="1027009">
                <a:tc>
                  <a:txBody>
                    <a:bodyPr/>
                    <a:lstStyle/>
                    <a:p>
                      <a:pPr algn="l" fontAlgn="b"/>
                      <a:endParaRPr lang="es-CO" sz="1100" b="1" i="0" u="sng" strike="noStrike" dirty="0">
                        <a:solidFill>
                          <a:srgbClr val="000000"/>
                        </a:solidFill>
                        <a:effectLst/>
                        <a:latin typeface="Calibri" panose="020F0502020204030204" pitchFamily="34" charset="0"/>
                      </a:endParaRPr>
                    </a:p>
                    <a:p>
                      <a:pPr algn="l" fontAlgn="b"/>
                      <a:r>
                        <a:rPr lang="es-CO" sz="1100" b="1" i="0" u="sng" strike="noStrike" dirty="0">
                          <a:solidFill>
                            <a:srgbClr val="000000"/>
                          </a:solidFill>
                          <a:effectLst/>
                          <a:latin typeface="Calibri" panose="020F0502020204030204" pitchFamily="34" charset="0"/>
                        </a:rPr>
                        <a:t>Tipos de Hallazgos (46 fronteras con hallazgos):</a:t>
                      </a:r>
                    </a:p>
                    <a:p>
                      <a:pPr algn="l" fontAlgn="b"/>
                      <a:endParaRPr lang="es-CO" sz="1100" b="0" i="0" u="none" strike="noStrike" dirty="0">
                        <a:solidFill>
                          <a:srgbClr val="000000"/>
                        </a:solidFill>
                        <a:effectLst/>
                        <a:latin typeface="Calibri" panose="020F0502020204030204" pitchFamily="34" charset="0"/>
                      </a:endParaRPr>
                    </a:p>
                    <a:p>
                      <a:pPr marL="179388" indent="-179388" algn="l" fontAlgn="b"/>
                      <a:r>
                        <a:rPr lang="es-CO" sz="1100" b="0" i="0" u="none" strike="noStrike" dirty="0">
                          <a:solidFill>
                            <a:srgbClr val="000000"/>
                          </a:solidFill>
                          <a:effectLst/>
                          <a:latin typeface="Calibri" panose="020F0502020204030204" pitchFamily="34" charset="0"/>
                        </a:rPr>
                        <a:t>1. Cargabilidad del burden: Anexo 4, Resolución CREG 038 de 2014 y Anexo 3 de circular 098 del 2014-CAC. </a:t>
                      </a:r>
                      <a:br>
                        <a:rPr lang="es-CO" sz="1100" b="0" i="0" u="none" strike="noStrike" dirty="0">
                          <a:solidFill>
                            <a:srgbClr val="000000"/>
                          </a:solidFill>
                          <a:effectLst/>
                          <a:latin typeface="Calibri" panose="020F0502020204030204" pitchFamily="34" charset="0"/>
                        </a:rPr>
                      </a:br>
                      <a:endParaRPr lang="es-CO"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848222944"/>
                  </a:ext>
                </a:extLst>
              </a:tr>
              <a:tr h="342336">
                <a:tc>
                  <a:txBody>
                    <a:bodyPr/>
                    <a:lstStyle/>
                    <a:p>
                      <a:pPr algn="l" fontAlgn="b"/>
                      <a:r>
                        <a:rPr lang="es-CO" sz="1100" b="0" i="0" u="none" strike="noStrike" dirty="0">
                          <a:solidFill>
                            <a:srgbClr val="000000"/>
                          </a:solidFill>
                          <a:effectLst/>
                          <a:latin typeface="Calibri" panose="020F0502020204030204" pitchFamily="34" charset="0"/>
                        </a:rPr>
                        <a:t>2. Resolución CREG 038 de 2014: Artículo 16 (Desfase en los relojes internos) </a:t>
                      </a:r>
                      <a:br>
                        <a:rPr lang="es-CO" sz="1100" b="0" i="0" u="none" strike="noStrike" dirty="0">
                          <a:solidFill>
                            <a:srgbClr val="000000"/>
                          </a:solidFill>
                          <a:effectLst/>
                          <a:latin typeface="Calibri" panose="020F0502020204030204" pitchFamily="34" charset="0"/>
                        </a:rPr>
                      </a:br>
                      <a:endParaRPr lang="es-CO"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9089013"/>
                  </a:ext>
                </a:extLst>
              </a:tr>
              <a:tr h="513505">
                <a:tc>
                  <a:txBody>
                    <a:bodyPr/>
                    <a:lstStyle/>
                    <a:p>
                      <a:pPr marL="179388" indent="-179388" algn="l" fontAlgn="b"/>
                      <a:r>
                        <a:rPr lang="es-CO" sz="1100" b="0" i="0" u="none" strike="noStrike" dirty="0">
                          <a:solidFill>
                            <a:srgbClr val="000000"/>
                          </a:solidFill>
                          <a:effectLst/>
                          <a:latin typeface="Calibri" panose="020F0502020204030204" pitchFamily="34" charset="0"/>
                        </a:rPr>
                        <a:t>3. Resolución </a:t>
                      </a:r>
                      <a:r>
                        <a:rPr lang="es-CO" sz="1100" b="0" i="0" u="none" strike="noStrike" dirty="0" err="1">
                          <a:solidFill>
                            <a:srgbClr val="000000"/>
                          </a:solidFill>
                          <a:effectLst/>
                          <a:latin typeface="Calibri" panose="020F0502020204030204" pitchFamily="34" charset="0"/>
                        </a:rPr>
                        <a:t>CREG</a:t>
                      </a:r>
                      <a:r>
                        <a:rPr lang="es-CO" sz="1100" b="0" i="0" u="none" strike="noStrike" dirty="0">
                          <a:solidFill>
                            <a:srgbClr val="000000"/>
                          </a:solidFill>
                          <a:effectLst/>
                          <a:latin typeface="Calibri" panose="020F0502020204030204" pitchFamily="34" charset="0"/>
                        </a:rPr>
                        <a:t> 038 de 2014: Artículo 17 (Acuerdos </a:t>
                      </a:r>
                      <a:r>
                        <a:rPr lang="es-CO" sz="1100" b="0" i="0" u="none" strike="noStrike" dirty="0" err="1">
                          <a:solidFill>
                            <a:srgbClr val="000000"/>
                          </a:solidFill>
                          <a:effectLst/>
                          <a:latin typeface="Calibri" panose="020F0502020204030204" pitchFamily="34" charset="0"/>
                        </a:rPr>
                        <a:t>CNO</a:t>
                      </a:r>
                      <a:r>
                        <a:rPr lang="es-CO" sz="1100" b="0" i="0" u="none" strike="noStrike" dirty="0">
                          <a:solidFill>
                            <a:srgbClr val="000000"/>
                          </a:solidFill>
                          <a:effectLst/>
                          <a:latin typeface="Calibri" panose="020F0502020204030204" pitchFamily="34" charset="0"/>
                        </a:rPr>
                        <a:t>: 701 -2014 y 1004/2017) </a:t>
                      </a:r>
                      <a:br>
                        <a:rPr lang="es-CO" sz="1100" b="0" i="0" u="none" strike="noStrike" dirty="0">
                          <a:solidFill>
                            <a:srgbClr val="000000"/>
                          </a:solidFill>
                          <a:effectLst/>
                          <a:latin typeface="Calibri" panose="020F0502020204030204" pitchFamily="34" charset="0"/>
                        </a:rPr>
                      </a:br>
                      <a:endParaRPr lang="es-CO"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5362649"/>
                  </a:ext>
                </a:extLst>
              </a:tr>
              <a:tr h="855841">
                <a:tc>
                  <a:txBody>
                    <a:bodyPr/>
                    <a:lstStyle/>
                    <a:p>
                      <a:pPr marL="179388" indent="-179388" algn="l" fontAlgn="b"/>
                      <a:r>
                        <a:rPr lang="es-CO" sz="1100" b="0" i="0" u="none" strike="noStrike" dirty="0">
                          <a:solidFill>
                            <a:srgbClr val="000000"/>
                          </a:solidFill>
                          <a:effectLst/>
                          <a:latin typeface="Calibri" panose="020F0502020204030204" pitchFamily="34" charset="0"/>
                        </a:rPr>
                        <a:t>4.</a:t>
                      </a:r>
                      <a:r>
                        <a:rPr lang="es-CO" sz="1100" u="none" strike="noStrike" dirty="0">
                          <a:effectLst/>
                        </a:rPr>
                        <a:t> Certificados de calibración (articulo 10), certificado de conformidad de producto (articulo 11), clase de exactitud de los elementos de medida.</a:t>
                      </a:r>
                    </a:p>
                    <a:p>
                      <a:pPr algn="l" fontAlgn="b"/>
                      <a:endParaRPr lang="es-CO" sz="1100" u="none" strike="noStrike" dirty="0">
                        <a:effectLst/>
                      </a:endParaRPr>
                    </a:p>
                    <a:p>
                      <a:pPr marL="179388" indent="-179388" algn="l" fontAlgn="b"/>
                      <a:r>
                        <a:rPr lang="es-CO" sz="1100" b="0" i="0" u="none" strike="noStrike" dirty="0">
                          <a:solidFill>
                            <a:srgbClr val="000000"/>
                          </a:solidFill>
                          <a:effectLst/>
                          <a:latin typeface="Calibri" panose="020F0502020204030204" pitchFamily="34" charset="0"/>
                        </a:rPr>
                        <a:t>5.</a:t>
                      </a:r>
                      <a:r>
                        <a:rPr lang="es-CO" sz="1100" u="none" strike="noStrike" dirty="0">
                          <a:effectLst/>
                        </a:rPr>
                        <a:t> Otros (no asiste a la visita, no presenta documentación, sistema de medición retirado)</a:t>
                      </a:r>
                      <a:endParaRPr lang="es-CO"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60026100"/>
                  </a:ext>
                </a:extLst>
              </a:tr>
            </a:tbl>
          </a:graphicData>
        </a:graphic>
      </p:graphicFrame>
      <p:graphicFrame>
        <p:nvGraphicFramePr>
          <p:cNvPr id="7" name="Gráfico 6">
            <a:extLst>
              <a:ext uri="{FF2B5EF4-FFF2-40B4-BE49-F238E27FC236}">
                <a16:creationId xmlns:a16="http://schemas.microsoft.com/office/drawing/2014/main" id="{A67F9C37-9A32-4A08-98F7-1329E5A2E77A}"/>
              </a:ext>
            </a:extLst>
          </p:cNvPr>
          <p:cNvGraphicFramePr>
            <a:graphicFrameLocks/>
          </p:cNvGraphicFramePr>
          <p:nvPr>
            <p:extLst>
              <p:ext uri="{D42A27DB-BD31-4B8C-83A1-F6EECF244321}">
                <p14:modId xmlns:p14="http://schemas.microsoft.com/office/powerpoint/2010/main" val="1467113639"/>
              </p:ext>
            </p:extLst>
          </p:nvPr>
        </p:nvGraphicFramePr>
        <p:xfrm>
          <a:off x="-100016" y="1245181"/>
          <a:ext cx="6765659" cy="4547936"/>
        </p:xfrm>
        <a:graphic>
          <a:graphicData uri="http://schemas.openxmlformats.org/drawingml/2006/chart">
            <c:chart xmlns:c="http://schemas.openxmlformats.org/drawingml/2006/chart" xmlns:r="http://schemas.openxmlformats.org/officeDocument/2006/relationships" r:id="rId2"/>
          </a:graphicData>
        </a:graphic>
      </p:graphicFrame>
      <p:sp>
        <p:nvSpPr>
          <p:cNvPr id="10" name="Título 1">
            <a:extLst>
              <a:ext uri="{FF2B5EF4-FFF2-40B4-BE49-F238E27FC236}">
                <a16:creationId xmlns:a16="http://schemas.microsoft.com/office/drawing/2014/main" id="{1225CBD1-AB4F-4034-96EF-CEA17028453E}"/>
              </a:ext>
            </a:extLst>
          </p:cNvPr>
          <p:cNvSpPr>
            <a:spLocks noGrp="1"/>
          </p:cNvSpPr>
          <p:nvPr>
            <p:ph type="title"/>
          </p:nvPr>
        </p:nvSpPr>
        <p:spPr>
          <a:xfrm>
            <a:off x="178524" y="155406"/>
            <a:ext cx="8871065" cy="369332"/>
          </a:xfrm>
        </p:spPr>
        <p:txBody>
          <a:bodyPr/>
          <a:lstStyle/>
          <a:p>
            <a:r>
              <a:rPr lang="es-CO" sz="2000" dirty="0"/>
              <a:t>Principales Hallazgos por frontera verificada</a:t>
            </a:r>
          </a:p>
        </p:txBody>
      </p:sp>
      <p:graphicFrame>
        <p:nvGraphicFramePr>
          <p:cNvPr id="4" name="Tabla 3">
            <a:extLst>
              <a:ext uri="{FF2B5EF4-FFF2-40B4-BE49-F238E27FC236}">
                <a16:creationId xmlns:a16="http://schemas.microsoft.com/office/drawing/2014/main" id="{6B04AC76-AD32-4B0A-8860-FF481EAD8ABD}"/>
              </a:ext>
            </a:extLst>
          </p:cNvPr>
          <p:cNvGraphicFramePr>
            <a:graphicFrameLocks noGrp="1"/>
          </p:cNvGraphicFramePr>
          <p:nvPr>
            <p:extLst>
              <p:ext uri="{D42A27DB-BD31-4B8C-83A1-F6EECF244321}">
                <p14:modId xmlns:p14="http://schemas.microsoft.com/office/powerpoint/2010/main" val="4049317376"/>
              </p:ext>
            </p:extLst>
          </p:nvPr>
        </p:nvGraphicFramePr>
        <p:xfrm>
          <a:off x="6448544" y="4567982"/>
          <a:ext cx="4686300" cy="1724025"/>
        </p:xfrm>
        <a:graphic>
          <a:graphicData uri="http://schemas.openxmlformats.org/drawingml/2006/table">
            <a:tbl>
              <a:tblPr/>
              <a:tblGrid>
                <a:gridCol w="1117600">
                  <a:extLst>
                    <a:ext uri="{9D8B030D-6E8A-4147-A177-3AD203B41FA5}">
                      <a16:colId xmlns:a16="http://schemas.microsoft.com/office/drawing/2014/main" val="1643740813"/>
                    </a:ext>
                  </a:extLst>
                </a:gridCol>
                <a:gridCol w="254000">
                  <a:extLst>
                    <a:ext uri="{9D8B030D-6E8A-4147-A177-3AD203B41FA5}">
                      <a16:colId xmlns:a16="http://schemas.microsoft.com/office/drawing/2014/main" val="1987127825"/>
                    </a:ext>
                  </a:extLst>
                </a:gridCol>
                <a:gridCol w="254000">
                  <a:extLst>
                    <a:ext uri="{9D8B030D-6E8A-4147-A177-3AD203B41FA5}">
                      <a16:colId xmlns:a16="http://schemas.microsoft.com/office/drawing/2014/main" val="3545536824"/>
                    </a:ext>
                  </a:extLst>
                </a:gridCol>
                <a:gridCol w="254000">
                  <a:extLst>
                    <a:ext uri="{9D8B030D-6E8A-4147-A177-3AD203B41FA5}">
                      <a16:colId xmlns:a16="http://schemas.microsoft.com/office/drawing/2014/main" val="2165541864"/>
                    </a:ext>
                  </a:extLst>
                </a:gridCol>
                <a:gridCol w="254000">
                  <a:extLst>
                    <a:ext uri="{9D8B030D-6E8A-4147-A177-3AD203B41FA5}">
                      <a16:colId xmlns:a16="http://schemas.microsoft.com/office/drawing/2014/main" val="3490071105"/>
                    </a:ext>
                  </a:extLst>
                </a:gridCol>
                <a:gridCol w="254000">
                  <a:extLst>
                    <a:ext uri="{9D8B030D-6E8A-4147-A177-3AD203B41FA5}">
                      <a16:colId xmlns:a16="http://schemas.microsoft.com/office/drawing/2014/main" val="660808373"/>
                    </a:ext>
                  </a:extLst>
                </a:gridCol>
                <a:gridCol w="254000">
                  <a:extLst>
                    <a:ext uri="{9D8B030D-6E8A-4147-A177-3AD203B41FA5}">
                      <a16:colId xmlns:a16="http://schemas.microsoft.com/office/drawing/2014/main" val="1912942798"/>
                    </a:ext>
                  </a:extLst>
                </a:gridCol>
                <a:gridCol w="254000">
                  <a:extLst>
                    <a:ext uri="{9D8B030D-6E8A-4147-A177-3AD203B41FA5}">
                      <a16:colId xmlns:a16="http://schemas.microsoft.com/office/drawing/2014/main" val="1733402046"/>
                    </a:ext>
                  </a:extLst>
                </a:gridCol>
                <a:gridCol w="254000">
                  <a:extLst>
                    <a:ext uri="{9D8B030D-6E8A-4147-A177-3AD203B41FA5}">
                      <a16:colId xmlns:a16="http://schemas.microsoft.com/office/drawing/2014/main" val="4110396233"/>
                    </a:ext>
                  </a:extLst>
                </a:gridCol>
                <a:gridCol w="254000">
                  <a:extLst>
                    <a:ext uri="{9D8B030D-6E8A-4147-A177-3AD203B41FA5}">
                      <a16:colId xmlns:a16="http://schemas.microsoft.com/office/drawing/2014/main" val="2542319350"/>
                    </a:ext>
                  </a:extLst>
                </a:gridCol>
                <a:gridCol w="254000">
                  <a:extLst>
                    <a:ext uri="{9D8B030D-6E8A-4147-A177-3AD203B41FA5}">
                      <a16:colId xmlns:a16="http://schemas.microsoft.com/office/drawing/2014/main" val="2925064266"/>
                    </a:ext>
                  </a:extLst>
                </a:gridCol>
                <a:gridCol w="254000">
                  <a:extLst>
                    <a:ext uri="{9D8B030D-6E8A-4147-A177-3AD203B41FA5}">
                      <a16:colId xmlns:a16="http://schemas.microsoft.com/office/drawing/2014/main" val="1695859166"/>
                    </a:ext>
                  </a:extLst>
                </a:gridCol>
                <a:gridCol w="254000">
                  <a:extLst>
                    <a:ext uri="{9D8B030D-6E8A-4147-A177-3AD203B41FA5}">
                      <a16:colId xmlns:a16="http://schemas.microsoft.com/office/drawing/2014/main" val="1655810469"/>
                    </a:ext>
                  </a:extLst>
                </a:gridCol>
                <a:gridCol w="520700">
                  <a:extLst>
                    <a:ext uri="{9D8B030D-6E8A-4147-A177-3AD203B41FA5}">
                      <a16:colId xmlns:a16="http://schemas.microsoft.com/office/drawing/2014/main" val="2129010173"/>
                    </a:ext>
                  </a:extLst>
                </a:gridCol>
              </a:tblGrid>
              <a:tr h="962025">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Tipo 1</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es-CO" sz="1100" b="0" i="0" u="none" strike="noStrike">
                          <a:solidFill>
                            <a:srgbClr val="000000"/>
                          </a:solidFill>
                          <a:effectLst/>
                          <a:latin typeface="Calibri" panose="020F0502020204030204" pitchFamily="34" charset="0"/>
                        </a:rPr>
                        <a:t>Tipo 2</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CO" sz="1100" b="0" i="0" u="none" strike="noStrike">
                          <a:solidFill>
                            <a:srgbClr val="000000"/>
                          </a:solidFill>
                          <a:effectLst/>
                          <a:latin typeface="Calibri" panose="020F0502020204030204" pitchFamily="34" charset="0"/>
                        </a:rPr>
                        <a:t>Tipo 3</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es-CO" sz="1100" b="0" i="0" u="none" strike="noStrike">
                          <a:solidFill>
                            <a:srgbClr val="000000"/>
                          </a:solidFill>
                          <a:effectLst/>
                          <a:latin typeface="Calibri" panose="020F0502020204030204" pitchFamily="34" charset="0"/>
                        </a:rPr>
                        <a:t>Tipo 4</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CO" sz="1100" b="0" i="0" u="none" strike="noStrike">
                          <a:solidFill>
                            <a:srgbClr val="000000"/>
                          </a:solidFill>
                          <a:effectLst/>
                          <a:latin typeface="Calibri" panose="020F0502020204030204" pitchFamily="34" charset="0"/>
                        </a:rPr>
                        <a:t>Tipo 5</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CO" sz="1100" b="0" i="0" u="none" strike="noStrike">
                          <a:solidFill>
                            <a:srgbClr val="000000"/>
                          </a:solidFill>
                          <a:effectLst/>
                          <a:latin typeface="Calibri" panose="020F0502020204030204" pitchFamily="34" charset="0"/>
                        </a:rPr>
                        <a:t>Tipo 1, 3</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es-CO" sz="1100" b="0" i="0" u="none" strike="noStrike">
                          <a:solidFill>
                            <a:srgbClr val="000000"/>
                          </a:solidFill>
                          <a:effectLst/>
                          <a:latin typeface="Calibri" panose="020F0502020204030204" pitchFamily="34" charset="0"/>
                        </a:rPr>
                        <a:t>Tipo 1, 4</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CO" sz="1100" b="0" i="0" u="none" strike="noStrike">
                          <a:solidFill>
                            <a:srgbClr val="000000"/>
                          </a:solidFill>
                          <a:effectLst/>
                          <a:latin typeface="Calibri" panose="020F0502020204030204" pitchFamily="34" charset="0"/>
                        </a:rPr>
                        <a:t>Tipo 2, 3</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CO" sz="1100" b="0" i="0" u="none" strike="noStrike">
                          <a:solidFill>
                            <a:srgbClr val="000000"/>
                          </a:solidFill>
                          <a:effectLst/>
                          <a:latin typeface="Calibri" panose="020F0502020204030204" pitchFamily="34" charset="0"/>
                        </a:rPr>
                        <a:t>Tipo 3, 4</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CO" sz="1100" b="0" i="0" u="none" strike="noStrike">
                          <a:solidFill>
                            <a:srgbClr val="000000"/>
                          </a:solidFill>
                          <a:effectLst/>
                          <a:latin typeface="Calibri" panose="020F0502020204030204" pitchFamily="34" charset="0"/>
                        </a:rPr>
                        <a:t>Tipo 1, 2, 3, 5</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CO" sz="1100" b="0" i="0" u="none" strike="noStrike">
                          <a:solidFill>
                            <a:srgbClr val="000000"/>
                          </a:solidFill>
                          <a:effectLst/>
                          <a:latin typeface="Calibri" panose="020F0502020204030204" pitchFamily="34" charset="0"/>
                        </a:rPr>
                        <a:t>Tipo 1, 3,4</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CO" sz="1100" b="0" i="0" u="none" strike="noStrike">
                          <a:solidFill>
                            <a:srgbClr val="000000"/>
                          </a:solidFill>
                          <a:effectLst/>
                          <a:latin typeface="Calibri" panose="020F0502020204030204" pitchFamily="34" charset="0"/>
                        </a:rPr>
                        <a:t>Tipo 1, 2, 3, 4, 5</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O" sz="1100" b="0" i="0" u="none" strike="noStrike">
                          <a:solidFill>
                            <a:srgbClr val="000000"/>
                          </a:solidFill>
                          <a:effectLst/>
                          <a:latin typeface="Calibri" panose="020F0502020204030204" pitchFamily="34" charset="0"/>
                        </a:rPr>
                        <a:t>Total general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47519313"/>
                  </a:ext>
                </a:extLst>
              </a:tr>
              <a:tr h="190500">
                <a:tc>
                  <a:txBody>
                    <a:bodyPr/>
                    <a:lstStyle/>
                    <a:p>
                      <a:pPr algn="l" fontAlgn="b"/>
                      <a:r>
                        <a:rPr lang="es-CO" sz="1100" b="0" i="0" u="none" strike="noStrike">
                          <a:solidFill>
                            <a:srgbClr val="000000"/>
                          </a:solidFill>
                          <a:effectLst/>
                          <a:latin typeface="Calibri" panose="020F0502020204030204" pitchFamily="34" charset="0"/>
                        </a:rPr>
                        <a:t>Tipo Generacion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90009958"/>
                  </a:ext>
                </a:extLst>
              </a:tr>
              <a:tr h="190500">
                <a:tc>
                  <a:txBody>
                    <a:bodyPr/>
                    <a:lstStyle/>
                    <a:p>
                      <a:pPr algn="l" fontAlgn="b"/>
                      <a:r>
                        <a:rPr lang="es-CO" sz="1100" b="0" i="0" u="none" strike="noStrike">
                          <a:solidFill>
                            <a:srgbClr val="000000"/>
                          </a:solidFill>
                          <a:effectLst/>
                          <a:latin typeface="Calibri" panose="020F0502020204030204" pitchFamily="34" charset="0"/>
                        </a:rPr>
                        <a:t>Tipo No Regulado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es-CO"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es-CO"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58340993"/>
                  </a:ext>
                </a:extLst>
              </a:tr>
              <a:tr h="190500">
                <a:tc>
                  <a:txBody>
                    <a:bodyPr/>
                    <a:lstStyle/>
                    <a:p>
                      <a:pPr algn="l" fontAlgn="b"/>
                      <a:r>
                        <a:rPr lang="es-CO" sz="1100" b="0" i="0" u="none" strike="noStrike">
                          <a:solidFill>
                            <a:srgbClr val="000000"/>
                          </a:solidFill>
                          <a:effectLst/>
                          <a:latin typeface="Calibri" panose="020F0502020204030204" pitchFamily="34" charset="0"/>
                        </a:rPr>
                        <a:t>Tipo Regulado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es-CO"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es-CO"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es-CO"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59964605"/>
                  </a:ext>
                </a:extLst>
              </a:tr>
              <a:tr h="190500">
                <a:tc>
                  <a:txBody>
                    <a:bodyPr/>
                    <a:lstStyle/>
                    <a:p>
                      <a:pPr algn="l" fontAlgn="b"/>
                      <a:r>
                        <a:rPr lang="es-CO" sz="1100" b="0" i="0" u="none" strike="noStrike">
                          <a:solidFill>
                            <a:srgbClr val="000000"/>
                          </a:solidFill>
                          <a:effectLst/>
                          <a:latin typeface="Calibri" panose="020F0502020204030204" pitchFamily="34" charset="0"/>
                        </a:rPr>
                        <a:t>Total general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CO"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es-CO"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CO" sz="1100" b="1"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es-CO"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CO"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CO"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es-CO"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CO"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CO"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CO"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CO"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CO"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CO" sz="1100" b="0" i="0" u="none" strike="noStrike" dirty="0">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42031960"/>
                  </a:ext>
                </a:extLst>
              </a:tr>
            </a:tbl>
          </a:graphicData>
        </a:graphic>
      </p:graphicFrame>
    </p:spTree>
    <p:extLst>
      <p:ext uri="{BB962C8B-B14F-4D97-AF65-F5344CB8AC3E}">
        <p14:creationId xmlns:p14="http://schemas.microsoft.com/office/powerpoint/2010/main" val="1570060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D70237E-7E62-4C95-B93D-04EC0C85057B}"/>
              </a:ext>
            </a:extLst>
          </p:cNvPr>
          <p:cNvSpPr>
            <a:spLocks noGrp="1"/>
          </p:cNvSpPr>
          <p:nvPr>
            <p:ph type="title"/>
          </p:nvPr>
        </p:nvSpPr>
        <p:spPr>
          <a:xfrm>
            <a:off x="202095" y="377125"/>
            <a:ext cx="8871065" cy="1089529"/>
          </a:xfrm>
        </p:spPr>
        <p:txBody>
          <a:bodyPr/>
          <a:lstStyle/>
          <a:p>
            <a:r>
              <a:rPr lang="es-CO" dirty="0"/>
              <a:t>Acciones sobre Hallazgos – Segunda Verificación</a:t>
            </a:r>
          </a:p>
        </p:txBody>
      </p:sp>
      <p:sp>
        <p:nvSpPr>
          <p:cNvPr id="7" name="CuadroTexto 6">
            <a:extLst>
              <a:ext uri="{FF2B5EF4-FFF2-40B4-BE49-F238E27FC236}">
                <a16:creationId xmlns:a16="http://schemas.microsoft.com/office/drawing/2014/main" id="{31A9691B-A7DA-42B4-8A36-0E324ADF3CB1}"/>
              </a:ext>
            </a:extLst>
          </p:cNvPr>
          <p:cNvSpPr txBox="1"/>
          <p:nvPr/>
        </p:nvSpPr>
        <p:spPr>
          <a:xfrm>
            <a:off x="562519" y="1654513"/>
            <a:ext cx="9939131" cy="5355312"/>
          </a:xfrm>
          <a:prstGeom prst="rect">
            <a:avLst/>
          </a:prstGeom>
          <a:noFill/>
        </p:spPr>
        <p:txBody>
          <a:bodyPr wrap="square" rtlCol="0">
            <a:spAutoFit/>
          </a:bodyPr>
          <a:lstStyle/>
          <a:p>
            <a:pPr marL="285750" indent="-285750" algn="just">
              <a:buFont typeface="Wingdings" panose="05000000000000000000" pitchFamily="2" charset="2"/>
              <a:buChar char="Ø"/>
            </a:pPr>
            <a:r>
              <a:rPr lang="es-CO" dirty="0"/>
              <a:t>De acuerdo con los resultados anteriores pasan a segunda verificación: </a:t>
            </a:r>
            <a:r>
              <a:rPr lang="es-CO" b="1" dirty="0"/>
              <a:t>14 agentes</a:t>
            </a:r>
            <a:r>
              <a:rPr lang="es-CO" dirty="0"/>
              <a:t>.</a:t>
            </a:r>
          </a:p>
          <a:p>
            <a:pPr algn="just"/>
            <a:endParaRPr lang="es-CO" dirty="0"/>
          </a:p>
          <a:p>
            <a:pPr marL="285750" indent="-285750" algn="just">
              <a:buFont typeface="Wingdings" panose="05000000000000000000" pitchFamily="2" charset="2"/>
              <a:buChar char="Ø"/>
            </a:pPr>
            <a:r>
              <a:rPr lang="es-CO" dirty="0"/>
              <a:t>Los costos de la segunda verificación son asumidos en su totalidad por el agente Representante de la Frontera.</a:t>
            </a:r>
          </a:p>
          <a:p>
            <a:pPr algn="just"/>
            <a:endParaRPr lang="es-CO" dirty="0"/>
          </a:p>
          <a:p>
            <a:pPr marL="285750" indent="-285750" algn="just">
              <a:buFont typeface="Wingdings" panose="05000000000000000000" pitchFamily="2" charset="2"/>
              <a:buChar char="Ø"/>
            </a:pPr>
            <a:r>
              <a:rPr lang="es-CO" dirty="0"/>
              <a:t>La muestra de la segunda verificación se saca con un nivel de confianza mayor 99%.</a:t>
            </a:r>
          </a:p>
          <a:p>
            <a:pPr algn="just"/>
            <a:endParaRPr lang="es-CO" dirty="0"/>
          </a:p>
          <a:p>
            <a:pPr marL="285750" indent="-285750" algn="just">
              <a:buFont typeface="Wingdings" panose="05000000000000000000" pitchFamily="2" charset="2"/>
              <a:buChar char="Ø"/>
            </a:pPr>
            <a:r>
              <a:rPr lang="es-CO" dirty="0"/>
              <a:t>Duración de la segunda verificación: 4 meses.</a:t>
            </a:r>
          </a:p>
          <a:p>
            <a:pPr marL="285750" indent="-285750" algn="just">
              <a:buFont typeface="Wingdings" panose="05000000000000000000" pitchFamily="2" charset="2"/>
              <a:buChar char="Ø"/>
            </a:pPr>
            <a:endParaRPr lang="es-CO" dirty="0"/>
          </a:p>
          <a:p>
            <a:pPr marL="285750" indent="-285750" algn="just">
              <a:buFont typeface="Wingdings" panose="05000000000000000000" pitchFamily="2" charset="2"/>
              <a:buChar char="Ø"/>
            </a:pPr>
            <a:r>
              <a:rPr lang="es-CO" dirty="0"/>
              <a:t>Los agentes que incumplan en al menos un hallazgo en la segunda verificación, se irán  a una tercera verificación del 100% de sus fronteras.</a:t>
            </a:r>
          </a:p>
          <a:p>
            <a:pPr algn="just"/>
            <a:endParaRPr lang="es-CO" dirty="0"/>
          </a:p>
          <a:p>
            <a:pPr marL="285750" indent="-285750" algn="just">
              <a:buFont typeface="Wingdings" panose="05000000000000000000" pitchFamily="2" charset="2"/>
              <a:buChar char="Ø"/>
            </a:pPr>
            <a:endParaRPr lang="es-CO" dirty="0"/>
          </a:p>
          <a:p>
            <a:pPr marL="285750" indent="-285750" algn="just">
              <a:buFont typeface="Wingdings" panose="05000000000000000000" pitchFamily="2" charset="2"/>
              <a:buChar char="Ø"/>
            </a:pPr>
            <a:endParaRPr lang="es-CO" dirty="0"/>
          </a:p>
          <a:p>
            <a:pPr algn="just"/>
            <a:endParaRPr lang="es-CO" dirty="0"/>
          </a:p>
          <a:p>
            <a:pPr algn="just"/>
            <a:endParaRPr lang="es-CO" dirty="0"/>
          </a:p>
          <a:p>
            <a:pPr marL="285750" indent="-285750" algn="just">
              <a:buFont typeface="Wingdings" panose="05000000000000000000" pitchFamily="2" charset="2"/>
              <a:buChar char="Ø"/>
            </a:pPr>
            <a:endParaRPr lang="es-CO" dirty="0"/>
          </a:p>
          <a:p>
            <a:pPr algn="just"/>
            <a:r>
              <a:rPr lang="es-CO" dirty="0"/>
              <a:t>	</a:t>
            </a:r>
          </a:p>
          <a:p>
            <a:pPr marL="285750" indent="-285750" algn="just">
              <a:buFontTx/>
              <a:buChar char="-"/>
            </a:pPr>
            <a:endParaRPr lang="es-CO" dirty="0"/>
          </a:p>
        </p:txBody>
      </p:sp>
    </p:spTree>
    <p:extLst>
      <p:ext uri="{BB962C8B-B14F-4D97-AF65-F5344CB8AC3E}">
        <p14:creationId xmlns:p14="http://schemas.microsoft.com/office/powerpoint/2010/main" val="14751314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QtNj4Upy9kiE9db3uu4yF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tNj4Upy9kiE9db3uu4yF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QtNj4Upy9kiE9db3uu4yFA"/>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8268</TotalTime>
  <Words>2016</Words>
  <Application>Microsoft Office PowerPoint</Application>
  <PresentationFormat>Panorámica</PresentationFormat>
  <Paragraphs>367</Paragraphs>
  <Slides>16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Arial</vt:lpstr>
      <vt:lpstr>Calibri</vt:lpstr>
      <vt:lpstr>Calibri Light</vt:lpstr>
      <vt:lpstr>Courier New</vt:lpstr>
      <vt:lpstr>Nexa Light</vt:lpstr>
      <vt:lpstr>Wingdings</vt:lpstr>
      <vt:lpstr>Tema de Office</vt:lpstr>
      <vt:lpstr>Verificación Quinquenal de Fronteras Comerciales</vt:lpstr>
      <vt:lpstr>Verificación quinquenal de los sistemas de medición</vt:lpstr>
      <vt:lpstr>Alcance General Proceso de Contratación Tercero Verificador Resolución CREG 038 de 2014 </vt:lpstr>
      <vt:lpstr>Alcance General Proceso de Contratación Tercero Verificador Resolución CREG 038 de 2014 </vt:lpstr>
      <vt:lpstr>Resolución CREG 038 de 2014</vt:lpstr>
      <vt:lpstr>Desarrollo Verificación Quinquenal 2017-2022. Resolución CREG 038 de 2014</vt:lpstr>
      <vt:lpstr>Principales Hallazgos</vt:lpstr>
      <vt:lpstr>Principales Hallazgos por frontera verificada</vt:lpstr>
      <vt:lpstr>Acciones sobre Hallazgos – Segunda Verificación</vt:lpstr>
      <vt:lpstr>Taller Aclaratorio – CNO – CAC – Terceros Verificadores – Agentes y XM (16-04-18)</vt:lpstr>
      <vt:lpstr>Inquietudes - Taller</vt:lpstr>
      <vt:lpstr>Recomendaciones - Verificación Quinquenal 2017 - 2022</vt:lpstr>
      <vt:lpstr>Varios Verificación Quinquenal 2017 - 2022</vt:lpstr>
      <vt:lpstr>Presentación de PowerPoint</vt:lpstr>
      <vt:lpstr>Ejemplo Tiempo - Verificación 1 y 2 </vt:lpstr>
      <vt:lpstr>Principales Hallazgos por frontera verificada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Diana Carolina Chambueta Arias</dc:creator>
  <cp:lastModifiedBy>Alberto Olarte</cp:lastModifiedBy>
  <cp:revision>295</cp:revision>
  <dcterms:created xsi:type="dcterms:W3CDTF">2018-01-19T20:05:28Z</dcterms:created>
  <dcterms:modified xsi:type="dcterms:W3CDTF">2018-05-03T18:29:24Z</dcterms:modified>
</cp:coreProperties>
</file>